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14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27.xml"/><Relationship Id="rId2" Type="http://schemas.openxmlformats.org/officeDocument/2006/relationships/image" Target="../media/image1.png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8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image" Target="../media/image3.png"/><Relationship Id="rId1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5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37.xml"/><Relationship Id="rId2" Type="http://schemas.openxmlformats.org/officeDocument/2006/relationships/image" Target="../media/image6.png"/><Relationship Id="rId1" Type="http://schemas.openxmlformats.org/officeDocument/2006/relationships/tags" Target="../tags/tag1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68020" y="2513965"/>
            <a:ext cx="108559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800">
                <a:solidFill>
                  <a:schemeClr val="lt1"/>
                </a:solidFill>
              </a:rPr>
              <a:t>矫治技巧9  牵引钩与开窗：同与不同</a:t>
            </a:r>
            <a:endParaRPr lang="zh-CN" altLang="en-US" sz="4800">
              <a:solidFill>
                <a:schemeClr val="lt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19710" y="1149985"/>
            <a:ext cx="117525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AP向的治疗中，经常需要使用颌间、颌外支抗来辅助进行支抗控制，以获得更好的治疗结果，颌间、颌外支抗在矫治器上体现为精密切割，即牵引钩（Hook）、开窗（Cutout）。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15" y="3665220"/>
            <a:ext cx="10275570" cy="29470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1886585"/>
            <a:ext cx="5858510" cy="23990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08520" y="2748915"/>
            <a:ext cx="44145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lt1"/>
                </a:solidFill>
              </a:rPr>
              <a:t>       </a:t>
            </a:r>
            <a:r>
              <a:rPr lang="zh-CN" altLang="en-US" sz="2400">
                <a:solidFill>
                  <a:schemeClr val="lt1"/>
                </a:solidFill>
              </a:rPr>
              <a:t>推磨牙向后使用颌间支抗辅助上颌远移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80670" y="426085"/>
            <a:ext cx="609600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lt1"/>
                </a:solidFill>
              </a:rPr>
              <a:t>在两种精密切割中我们如何选择呢？</a:t>
            </a:r>
            <a:endParaRPr lang="zh-CN" altLang="en-US" sz="2800">
              <a:solidFill>
                <a:schemeClr val="lt1"/>
              </a:solidFill>
            </a:endParaRPr>
          </a:p>
          <a:p>
            <a:endParaRPr lang="zh-CN" altLang="en-US" sz="2800">
              <a:solidFill>
                <a:schemeClr val="lt1"/>
              </a:solidFill>
            </a:endParaRPr>
          </a:p>
          <a:p>
            <a:r>
              <a:rPr lang="zh-CN" altLang="en-US" sz="2800">
                <a:solidFill>
                  <a:schemeClr val="lt1"/>
                </a:solidFill>
              </a:rPr>
              <a:t>可以从以下几个方面思考后进行选择</a:t>
            </a:r>
            <a:endParaRPr lang="zh-CN" altLang="en-US" sz="28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0" y="3234690"/>
            <a:ext cx="7152005" cy="31470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42365" y="2298700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· 前牙唇舌向转矩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· 尖牙的位置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8750" y="1496060"/>
            <a:ext cx="96462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从前牙的唇舌向转矩方面，精密切割的选用可以参考以下表格：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955" y="3153410"/>
            <a:ext cx="11642090" cy="2133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67640" y="282575"/>
            <a:ext cx="11856720" cy="6000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对于前牙唇倾度较大的牙齿，牵引钩在提供颌间支抗的同时也会对前牙的转矩产生作用，以Ⅱ类病例的序列化磨牙远移为例：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对于Ⅱ类1分类，需要磨牙远移、内收上前牙的病例来说，可以考虑上颌选用牵引钩。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对于Ⅱ类2分类，需要磨牙远移、恢复上前牙转矩的病例来说，可以考虑上颌在尖牙（或第一前磨牙）选用开窗，以利于上前牙恢复正常转矩。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下颌多数时候在第一磨牙上使用开窗，而对于下切牙需要唇倾的病例来说，下颌也可以选用牵引钩，以辅助下切牙唇倾。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4785" y="1268730"/>
            <a:ext cx="88722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从尖牙的位置方面，精密切割的选用可以参考以下表格：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060" y="2563495"/>
            <a:ext cx="11378565" cy="27368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59080" y="677545"/>
            <a:ext cx="116732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</a:t>
            </a:r>
            <a:r>
              <a:rPr lang="en-US" altLang="zh-CN" sz="2400">
                <a:solidFill>
                  <a:schemeClr val="lt1"/>
                </a:solidFill>
              </a:rPr>
              <a:t>    </a:t>
            </a:r>
            <a:r>
              <a:rPr lang="zh-CN" altLang="en-US" sz="2400">
                <a:solidFill>
                  <a:schemeClr val="lt1"/>
                </a:solidFill>
              </a:rPr>
              <a:t>在以下的病例中，13牙使用开窗，可辅助低位、颊倾、近中倾斜的尖牙伸长、冠舌向移动、轴倾度改正。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b="1892"/>
          <a:stretch>
            <a:fillRect/>
          </a:stretch>
        </p:blipFill>
        <p:spPr>
          <a:xfrm>
            <a:off x="2463165" y="2180590"/>
            <a:ext cx="8371840" cy="45110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15900" y="1571625"/>
            <a:ext cx="1176083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精密切割的选用要点小结：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1、 精密切割分为牵引钩和开窗两种，结合临床情况进行选用，事半功倍。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2、 牵引钩对于牙列作用较大，需考虑前牙转矩。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3、 开窗对于单个牙齿作用较大，考虑牙齿位置后进行选择。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75940" y="1174750"/>
            <a:ext cx="235839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800">
                <a:solidFill>
                  <a:schemeClr val="lt1"/>
                </a:solidFill>
              </a:rPr>
              <a:t>再</a:t>
            </a:r>
            <a:endParaRPr lang="zh-CN" altLang="en-US" sz="13800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371715" y="3460115"/>
            <a:ext cx="235839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800">
                <a:solidFill>
                  <a:schemeClr val="lt1"/>
                </a:solidFill>
              </a:rPr>
              <a:t>会</a:t>
            </a:r>
            <a:endParaRPr lang="zh-CN" altLang="en-US" sz="138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2.xml><?xml version="1.0" encoding="utf-8"?>
<p:tagLst xmlns:p="http://schemas.openxmlformats.org/presentationml/2006/main">
  <p:tag name="COMMONDATA" val="eyJoZGlkIjoiYTcyZDkyODQyYTg1MDBhMjVkYmFmN2EyNzAyZjIxY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151A2F"/>
      </a:dk2>
      <a:lt2>
        <a:srgbClr val="222A45"/>
      </a:lt2>
      <a:accent1>
        <a:srgbClr val="3366FE"/>
      </a:accent1>
      <a:accent2>
        <a:srgbClr val="20E4F9"/>
      </a:accent2>
      <a:accent3>
        <a:srgbClr val="AAE20A"/>
      </a:accent3>
      <a:accent4>
        <a:srgbClr val="FCB14A"/>
      </a:accent4>
      <a:accent5>
        <a:srgbClr val="FF4338"/>
      </a:accent5>
      <a:accent6>
        <a:srgbClr val="00C4F6"/>
      </a:accent6>
      <a:hlink>
        <a:srgbClr val="304FFE"/>
      </a:hlink>
      <a:folHlink>
        <a:srgbClr val="492067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WPS 演示</Application>
  <PresentationFormat>宽屏</PresentationFormat>
  <Paragraphs>42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幼儿园大哥大</cp:lastModifiedBy>
  <cp:revision>174</cp:revision>
  <dcterms:created xsi:type="dcterms:W3CDTF">2019-06-19T02:08:00Z</dcterms:created>
  <dcterms:modified xsi:type="dcterms:W3CDTF">2022-10-14T02:49:08Z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55D6AD899073449E99E538860027C791</vt:lpwstr>
  </property>
</Properties>
</file>