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47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28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2.xml"/><Relationship Id="rId2" Type="http://schemas.openxmlformats.org/officeDocument/2006/relationships/image" Target="../media/image2.png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3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7.xml"/><Relationship Id="rId2" Type="http://schemas.openxmlformats.org/officeDocument/2006/relationships/image" Target="../media/image5.png"/><Relationship Id="rId1" Type="http://schemas.openxmlformats.org/officeDocument/2006/relationships/tags" Target="../tags/tag13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39.xml"/><Relationship Id="rId2" Type="http://schemas.openxmlformats.org/officeDocument/2006/relationships/image" Target="../media/image6.png"/><Relationship Id="rId1" Type="http://schemas.openxmlformats.org/officeDocument/2006/relationships/tags" Target="../tags/tag13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41.xml"/><Relationship Id="rId2" Type="http://schemas.openxmlformats.org/officeDocument/2006/relationships/image" Target="../media/image7.png"/><Relationship Id="rId1" Type="http://schemas.openxmlformats.org/officeDocument/2006/relationships/tags" Target="../tags/tag1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64385" y="2426970"/>
            <a:ext cx="84975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5400">
                <a:solidFill>
                  <a:schemeClr val="lt1"/>
                </a:solidFill>
              </a:rPr>
              <a:t>矫治技巧  7  复诊要点</a:t>
            </a:r>
            <a:endParaRPr lang="zh-CN" altLang="en-US" sz="540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4960" y="138493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lt1"/>
                </a:solidFill>
              </a:rPr>
              <a:t>一、复诊约见之前的准备</a:t>
            </a:r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49935" y="2359025"/>
            <a:ext cx="110559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</a:t>
            </a:r>
            <a:r>
              <a:rPr lang="en-US" altLang="zh-CN" sz="2400">
                <a:solidFill>
                  <a:schemeClr val="lt1"/>
                </a:solidFill>
              </a:rPr>
              <a:t>      </a:t>
            </a:r>
            <a:r>
              <a:rPr lang="zh-CN" altLang="en-US" sz="2400">
                <a:solidFill>
                  <a:schemeClr val="lt1"/>
                </a:solidFill>
              </a:rPr>
              <a:t>为常规复诊做好计划和充足的准备十分重要，需要准备：查看患者的矫治方案，了解之前计划的牙齿移动方案以及后续步骤。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775" y="5562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1、检查每个阶段的牙齿移动。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8605" y="1560195"/>
            <a:ext cx="6758305" cy="48653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05" y="2051685"/>
            <a:ext cx="102381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olidFill>
                  <a:schemeClr val="lt1"/>
                </a:solidFill>
              </a:rPr>
              <a:t>2、</a:t>
            </a:r>
            <a:r>
              <a:rPr lang="zh-CN" altLang="en-US" sz="2800">
                <a:solidFill>
                  <a:schemeClr val="lt1"/>
                </a:solidFill>
                <a:sym typeface="+mn-ea"/>
              </a:rPr>
              <a:t>检查</a:t>
            </a:r>
            <a:r>
              <a:rPr lang="zh-CN" altLang="en-US" sz="2800">
                <a:solidFill>
                  <a:schemeClr val="lt1"/>
                </a:solidFill>
              </a:rPr>
              <a:t>“矫治步骤”是否需要邻面去釉和/或粘接附件。</a:t>
            </a:r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11505" y="3380105"/>
            <a:ext cx="114306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3、审核“治疗概览”，检查邻面去釉说明，审核附件粘接的位置。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6700" y="58928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二、复诊约见时的流程</a:t>
            </a:r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92480" y="1191260"/>
            <a:ext cx="1050734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1、检查附件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 确保所有附件仍在，未脱落或磨损。如有附件的丢失或磨损，请在复诊时重新粘接。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3180715"/>
            <a:ext cx="8879205" cy="24428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66700" y="729615"/>
            <a:ext cx="116586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2、检查上一副矫治器的贴合情况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 </a:t>
            </a:r>
            <a:r>
              <a:rPr lang="en-US" altLang="zh-CN" sz="2400">
                <a:solidFill>
                  <a:schemeClr val="lt1"/>
                </a:solidFill>
              </a:rPr>
              <a:t>     </a:t>
            </a:r>
            <a:r>
              <a:rPr lang="zh-CN" altLang="en-US" sz="2400">
                <a:solidFill>
                  <a:schemeClr val="lt1"/>
                </a:solidFill>
              </a:rPr>
              <a:t>您需要检查上一副矫治器是否贴合良好。如果上一副矫治器贴合不佳，则可能出现“脱轨” ，表示牙齿未按计划移动。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" y="3213735"/>
            <a:ext cx="3154680" cy="23622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2915" y="5977890"/>
            <a:ext cx="31546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>
                <a:solidFill>
                  <a:schemeClr val="lt1"/>
                </a:solidFill>
              </a:rPr>
              <a:t>矫治器贴合不佳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810" y="3213735"/>
            <a:ext cx="3147060" cy="242316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191500" y="5977890"/>
            <a:ext cx="24930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矫治器贴合良好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14300" y="153035"/>
            <a:ext cx="1193609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例外！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＊在上颌侧切牙存在控根附件时，矫治器上存在间隙是正常的，并不代表矫治器脱离预定轨迹。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＊矫治器上的间隙提供了优化附件主动施力使牙齿移动的空间。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＊如果其他牙齿贴合适度，并且上颌侧切牙控根附件上的功能面与矫治器正确贴合，说明您的矫治器已正确贴合。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425" y="4170680"/>
            <a:ext cx="3980815" cy="25603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15595" y="619760"/>
            <a:ext cx="117963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 治疗效果不佳的常见根本原因是患者未充分配合以及邻面去釉不足。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     仔细检查患者是否按照要求佩戴和保养矫治器。提醒您的患者，仔细按照要求进行治疗对获得最佳治疗效果至关重要。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" y="3194685"/>
            <a:ext cx="4946650" cy="31146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29870" y="645795"/>
            <a:ext cx="115512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3、比照矫治方案以验证矫治过程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    </a:t>
            </a:r>
            <a:r>
              <a:rPr lang="en-US" altLang="zh-CN" sz="2400">
                <a:solidFill>
                  <a:schemeClr val="lt1"/>
                </a:solidFill>
              </a:rPr>
              <a:t>  </a:t>
            </a:r>
            <a:r>
              <a:rPr lang="zh-CN" altLang="en-US" sz="2400">
                <a:solidFill>
                  <a:schemeClr val="lt1"/>
                </a:solidFill>
              </a:rPr>
              <a:t>检查矫治方案，将实际情况和相应的矫治治疗方案步骤进行比较。</a:t>
            </a:r>
            <a:endParaRPr lang="zh-CN" altLang="en-US" sz="2400">
              <a:solidFill>
                <a:schemeClr val="l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540" y="2556510"/>
            <a:ext cx="8122285" cy="39636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70510" y="2134870"/>
            <a:ext cx="1181354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lt1"/>
                </a:solidFill>
              </a:rPr>
              <a:t>4、在合适的时机粘接附件，进行邻面去釉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     检查邻面去釉和附件，如果没有贴合问题，可以继续治疗。</a:t>
            </a:r>
            <a:endParaRPr lang="zh-CN" altLang="en-US" sz="2400">
              <a:solidFill>
                <a:schemeClr val="lt1"/>
              </a:solidFill>
            </a:endParaRPr>
          </a:p>
          <a:p>
            <a:endParaRPr lang="zh-CN" altLang="en-US" sz="2400">
              <a:solidFill>
                <a:schemeClr val="lt1"/>
              </a:solidFill>
            </a:endParaRPr>
          </a:p>
          <a:p>
            <a:r>
              <a:rPr lang="zh-CN" altLang="en-US" sz="2400">
                <a:solidFill>
                  <a:schemeClr val="lt1"/>
                </a:solidFill>
              </a:rPr>
              <a:t>     检查您是否需要继续执行邻面去釉或粘接附件，并给患者一套新的矫治器。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07340" y="890270"/>
            <a:ext cx="11786235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总结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1、复诊监控对于矫正治疗效果至关重要。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2、常规约见之前医生需要查看患者的矫治方案，了解之前计划的牙齿移动方案以及后续步骤。</a:t>
            </a: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lt1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lt1"/>
                </a:solidFill>
              </a:rPr>
              <a:t>3、复诊时需要检查附件、上一副矫治器的贴合情况、比照矫治计划并依照计划进行附件粘接和片切。</a:t>
            </a:r>
            <a:endParaRPr lang="zh-CN" altLang="en-US" sz="2400">
              <a:solidFill>
                <a:schemeClr val="l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94100" y="2514600"/>
            <a:ext cx="50044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000">
                <a:solidFill>
                  <a:schemeClr val="lt1"/>
                </a:solidFill>
              </a:rPr>
              <a:t>THANK</a:t>
            </a:r>
            <a:endParaRPr lang="en-US" altLang="zh-CN" sz="8000">
              <a:solidFill>
                <a:schemeClr val="lt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7.xml><?xml version="1.0" encoding="utf-8"?>
<p:tagLst xmlns:p="http://schemas.openxmlformats.org/presentationml/2006/main">
  <p:tag name="KSO_WPP_MARK_KEY" val="0ce0380d-7c79-47a0-bcf9-76e0a3ed9e94"/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1B1B1B"/>
      </a:lt2>
      <a:accent1>
        <a:srgbClr val="0051FF"/>
      </a:accent1>
      <a:accent2>
        <a:srgbClr val="2167FF"/>
      </a:accent2>
      <a:accent3>
        <a:srgbClr val="5B8FFF"/>
      </a:accent3>
      <a:accent4>
        <a:srgbClr val="80A8FF"/>
      </a:accent4>
      <a:accent5>
        <a:srgbClr val="B5CCFF"/>
      </a:accent5>
      <a:accent6>
        <a:srgbClr val="D8E4FF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</Words>
  <Application>WPS 演示</Application>
  <PresentationFormat>宽屏</PresentationFormat>
  <Paragraphs>56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幼儿园大哥大</cp:lastModifiedBy>
  <cp:revision>176</cp:revision>
  <dcterms:created xsi:type="dcterms:W3CDTF">2019-06-19T02:08:00Z</dcterms:created>
  <dcterms:modified xsi:type="dcterms:W3CDTF">2022-10-12T11:57:44Z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46C4E16C2BEE4CCEBF239F47B30C348E</vt:lpwstr>
  </property>
</Properties>
</file>