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86" r:id="rId4"/>
    <p:sldId id="287" r:id="rId5"/>
    <p:sldId id="288" r:id="rId6"/>
    <p:sldId id="289"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 id="308" r:id="rId26"/>
    <p:sldId id="309" r:id="rId27"/>
    <p:sldId id="310" r:id="rId28"/>
    <p:sldId id="311" r:id="rId29"/>
    <p:sldId id="312" r:id="rId30"/>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gs" Target="tags/tag165.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8" Type="http://schemas.openxmlformats.org/officeDocument/2006/relationships/theme" Target="../theme/theme2.xml"/><Relationship Id="rId17" Type="http://schemas.openxmlformats.org/officeDocument/2006/relationships/tags" Target="../tags/tag124.xml"/><Relationship Id="rId16" Type="http://schemas.openxmlformats.org/officeDocument/2006/relationships/tags" Target="../tags/tag123.xml"/><Relationship Id="rId15" Type="http://schemas.openxmlformats.org/officeDocument/2006/relationships/tags" Target="../tags/tag122.xml"/><Relationship Id="rId14" Type="http://schemas.openxmlformats.org/officeDocument/2006/relationships/tags" Target="../tags/tag121.xml"/><Relationship Id="rId13" Type="http://schemas.openxmlformats.org/officeDocument/2006/relationships/tags" Target="../tags/tag120.xml"/><Relationship Id="rId12" Type="http://schemas.openxmlformats.org/officeDocument/2006/relationships/tags" Target="../tags/tag1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25.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ags" Target="../tags/tag12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3.xml"/><Relationship Id="rId1" Type="http://schemas.openxmlformats.org/officeDocument/2006/relationships/tags" Target="../tags/tag132.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35.xml"/><Relationship Id="rId2" Type="http://schemas.openxmlformats.org/officeDocument/2006/relationships/image" Target="../media/image1.png"/><Relationship Id="rId1" Type="http://schemas.openxmlformats.org/officeDocument/2006/relationships/tags" Target="../tags/tag13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6.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8.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39.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0.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1.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3.xml"/><Relationship Id="rId1" Type="http://schemas.openxmlformats.org/officeDocument/2006/relationships/tags" Target="../tags/tag14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4.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45.xml"/><Relationship Id="rId2" Type="http://schemas.openxmlformats.org/officeDocument/2006/relationships/image" Target="../media/image10.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46.xml"/><Relationship Id="rId2" Type="http://schemas.openxmlformats.org/officeDocument/2006/relationships/image" Target="../media/image12.png"/><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7.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48.xml"/><Relationship Id="rId2" Type="http://schemas.openxmlformats.org/officeDocument/2006/relationships/image" Target="../media/image15.png"/><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9.xml"/><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1.xml"/><Relationship Id="rId1" Type="http://schemas.openxmlformats.org/officeDocument/2006/relationships/tags" Target="../tags/tag150.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53.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tags" Target="../tags/tag15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4.xml"/><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6.xml"/><Relationship Id="rId1" Type="http://schemas.openxmlformats.org/officeDocument/2006/relationships/tags" Target="../tags/tag155.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tags" Target="../tags/tag158.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tags" Target="../tags/tag15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59.xml"/><Relationship Id="rId1"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61.xml"/><Relationship Id="rId1" Type="http://schemas.openxmlformats.org/officeDocument/2006/relationships/tags" Target="../tags/tag16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63.xml"/><Relationship Id="rId1" Type="http://schemas.openxmlformats.org/officeDocument/2006/relationships/tags" Target="../tags/tag16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64.xml"/><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23645" y="2166620"/>
            <a:ext cx="10397490" cy="706755"/>
          </a:xfrm>
          <a:prstGeom prst="rect">
            <a:avLst/>
          </a:prstGeom>
          <a:noFill/>
        </p:spPr>
        <p:txBody>
          <a:bodyPr wrap="square" rtlCol="0" anchor="t">
            <a:spAutoFit/>
          </a:bodyPr>
          <a:p>
            <a:r>
              <a:rPr lang="zh-CN" altLang="en-US" sz="4000">
                <a:solidFill>
                  <a:schemeClr val="lt1"/>
                </a:solidFill>
              </a:rPr>
              <a:t>矫治技巧</a:t>
            </a:r>
            <a:r>
              <a:rPr lang="en-US" altLang="zh-CN" sz="4000">
                <a:solidFill>
                  <a:schemeClr val="lt1"/>
                </a:solidFill>
              </a:rPr>
              <a:t>5   </a:t>
            </a:r>
            <a:r>
              <a:rPr lang="zh-CN" altLang="en-US" sz="4000">
                <a:solidFill>
                  <a:schemeClr val="lt1"/>
                </a:solidFill>
              </a:rPr>
              <a:t>如何处理矫治器“脱轨”的情况</a:t>
            </a:r>
            <a:endParaRPr lang="zh-CN" altLang="en-US" sz="4000">
              <a:solidFill>
                <a:schemeClr val="lt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流程图: 终止 5"/>
          <p:cNvSpPr/>
          <p:nvPr>
            <p:custDataLst>
              <p:tags r:id="rId1"/>
            </p:custDataLst>
          </p:nvPr>
        </p:nvSpPr>
        <p:spPr>
          <a:xfrm>
            <a:off x="6443345" y="5168900"/>
            <a:ext cx="5621655" cy="1505585"/>
          </a:xfrm>
          <a:prstGeom prst="flowChartTerminator">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2" name="文本框 1"/>
          <p:cNvSpPr txBox="1"/>
          <p:nvPr>
            <p:custDataLst>
              <p:tags r:id="rId2"/>
            </p:custDataLst>
          </p:nvPr>
        </p:nvSpPr>
        <p:spPr>
          <a:xfrm>
            <a:off x="170815" y="633730"/>
            <a:ext cx="10476230" cy="3169285"/>
          </a:xfrm>
          <a:prstGeom prst="rect">
            <a:avLst/>
          </a:prstGeom>
          <a:noFill/>
        </p:spPr>
        <p:txBody>
          <a:bodyPr wrap="square" rtlCol="0" anchor="t">
            <a:spAutoFit/>
          </a:bodyPr>
          <a:p>
            <a:r>
              <a:rPr lang="zh-CN" altLang="en-US" sz="2800">
                <a:solidFill>
                  <a:schemeClr val="lt1"/>
                </a:solidFill>
              </a:rPr>
              <a:t>当矫治器出现不贴合时，通常可以采用以下三种方式：</a:t>
            </a:r>
            <a:endParaRPr lang="zh-CN" altLang="en-US" sz="2800">
              <a:solidFill>
                <a:schemeClr val="lt1"/>
              </a:solidFill>
            </a:endParaRPr>
          </a:p>
          <a:p>
            <a:endParaRPr lang="zh-CN" altLang="en-US" sz="2800">
              <a:solidFill>
                <a:schemeClr val="lt1"/>
              </a:solidFill>
            </a:endParaRPr>
          </a:p>
          <a:p>
            <a:endParaRPr lang="zh-CN" altLang="en-US" sz="2400">
              <a:solidFill>
                <a:schemeClr val="lt1"/>
              </a:solidFill>
            </a:endParaRPr>
          </a:p>
          <a:p>
            <a:r>
              <a:rPr lang="zh-CN" altLang="en-US" sz="2400">
                <a:solidFill>
                  <a:schemeClr val="lt1"/>
                </a:solidFill>
              </a:rPr>
              <a:t>· 要求患者增加佩戴矫治器的时间。</a:t>
            </a:r>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使用调节钳或辅助工具。</a:t>
            </a:r>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创建新记录并订购附加矫治器。</a:t>
            </a:r>
            <a:endParaRPr lang="zh-CN" altLang="en-US" sz="2400">
              <a:solidFill>
                <a:schemeClr val="lt1"/>
              </a:solidFill>
            </a:endParaRPr>
          </a:p>
        </p:txBody>
      </p:sp>
      <p:sp>
        <p:nvSpPr>
          <p:cNvPr id="3" name="文本框 2"/>
          <p:cNvSpPr txBox="1"/>
          <p:nvPr>
            <p:custDataLst>
              <p:tags r:id="rId3"/>
            </p:custDataLst>
          </p:nvPr>
        </p:nvSpPr>
        <p:spPr>
          <a:xfrm>
            <a:off x="7419975" y="5492750"/>
            <a:ext cx="3889375" cy="1014730"/>
          </a:xfrm>
          <a:prstGeom prst="rect">
            <a:avLst/>
          </a:prstGeom>
          <a:noFill/>
        </p:spPr>
        <p:txBody>
          <a:bodyPr wrap="square" rtlCol="0" anchor="t">
            <a:spAutoFit/>
          </a:bodyPr>
          <a:p>
            <a:r>
              <a:rPr lang="zh-CN" altLang="en-US" sz="2000">
                <a:solidFill>
                  <a:schemeClr val="dk1">
                    <a:lumMod val="85000"/>
                    <a:lumOff val="15000"/>
                  </a:schemeClr>
                </a:solidFill>
              </a:rPr>
              <a:t>需要谨记的是：</a:t>
            </a:r>
            <a:endParaRPr lang="zh-CN" altLang="en-US" sz="2000">
              <a:solidFill>
                <a:schemeClr val="dk1">
                  <a:lumMod val="85000"/>
                  <a:lumOff val="15000"/>
                </a:schemeClr>
              </a:solidFill>
            </a:endParaRPr>
          </a:p>
          <a:p>
            <a:endParaRPr lang="zh-CN" altLang="en-US" sz="2000">
              <a:solidFill>
                <a:schemeClr val="dk1">
                  <a:lumMod val="85000"/>
                  <a:lumOff val="15000"/>
                </a:schemeClr>
              </a:solidFill>
            </a:endParaRPr>
          </a:p>
          <a:p>
            <a:r>
              <a:rPr lang="zh-CN" altLang="en-US" sz="2000">
                <a:solidFill>
                  <a:schemeClr val="dk1">
                    <a:lumMod val="85000"/>
                    <a:lumOff val="15000"/>
                  </a:schemeClr>
                </a:solidFill>
              </a:rPr>
              <a:t>不要直接佩戴下一副矫治器！</a:t>
            </a:r>
            <a:endParaRPr lang="zh-CN" altLang="en-US" sz="2000">
              <a:solidFill>
                <a:schemeClr val="dk1">
                  <a:lumMod val="85000"/>
                  <a:lumOff val="15000"/>
                </a:schemeClr>
              </a:solidFill>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35280" y="1392555"/>
            <a:ext cx="7438390" cy="521970"/>
          </a:xfrm>
          <a:prstGeom prst="rect">
            <a:avLst/>
          </a:prstGeom>
          <a:noFill/>
        </p:spPr>
        <p:txBody>
          <a:bodyPr wrap="square" rtlCol="0" anchor="t">
            <a:spAutoFit/>
          </a:bodyPr>
          <a:p>
            <a:r>
              <a:rPr lang="zh-CN" altLang="en-US" sz="2800">
                <a:solidFill>
                  <a:schemeClr val="lt1"/>
                </a:solidFill>
              </a:rPr>
              <a:t>一，要求患者增加佩戴矫治器的时间</a:t>
            </a:r>
            <a:endParaRPr lang="zh-CN" altLang="en-US" sz="2800">
              <a:solidFill>
                <a:schemeClr val="lt1"/>
              </a:solidFill>
            </a:endParaRPr>
          </a:p>
        </p:txBody>
      </p:sp>
      <p:sp>
        <p:nvSpPr>
          <p:cNvPr id="3" name="文本框 2"/>
          <p:cNvSpPr txBox="1"/>
          <p:nvPr>
            <p:custDataLst>
              <p:tags r:id="rId1"/>
            </p:custDataLst>
          </p:nvPr>
        </p:nvSpPr>
        <p:spPr>
          <a:xfrm>
            <a:off x="483235" y="3013710"/>
            <a:ext cx="11494135" cy="1198880"/>
          </a:xfrm>
          <a:prstGeom prst="rect">
            <a:avLst/>
          </a:prstGeom>
          <a:noFill/>
        </p:spPr>
        <p:txBody>
          <a:bodyPr wrap="square" rtlCol="0" anchor="t">
            <a:spAutoFit/>
          </a:bodyPr>
          <a:p>
            <a:pPr fontAlgn="auto">
              <a:lnSpc>
                <a:spcPct val="150000"/>
              </a:lnSpc>
            </a:pPr>
            <a:r>
              <a:rPr lang="en-US" altLang="zh-CN" sz="2400">
                <a:solidFill>
                  <a:schemeClr val="lt1"/>
                </a:solidFill>
              </a:rPr>
              <a:t>       </a:t>
            </a:r>
            <a:r>
              <a:rPr lang="zh-CN" altLang="en-US" sz="2400">
                <a:solidFill>
                  <a:schemeClr val="lt1"/>
                </a:solidFill>
              </a:rPr>
              <a:t>矫治器不贴合小于1mm，且移动属于牙齿移动难度评估表中的蓝色 / 黑色时，或您不确定患者依从性情况时，可以要求患者延长矫治器的佩戴时间。</a:t>
            </a:r>
            <a:endParaRPr lang="zh-CN" altLang="en-US" sz="2400">
              <a:solidFill>
                <a:schemeClr val="lt1"/>
              </a:solidFill>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8435" y="1254125"/>
            <a:ext cx="5447030" cy="953135"/>
          </a:xfrm>
          <a:prstGeom prst="rect">
            <a:avLst/>
          </a:prstGeom>
          <a:noFill/>
        </p:spPr>
        <p:txBody>
          <a:bodyPr wrap="square" rtlCol="0" anchor="t">
            <a:spAutoFit/>
          </a:bodyPr>
          <a:p>
            <a:r>
              <a:rPr lang="zh-CN" altLang="en-US" sz="2800">
                <a:solidFill>
                  <a:schemeClr val="lt1"/>
                </a:solidFill>
              </a:rPr>
              <a:t>二，使用调节钳或辅助技术</a:t>
            </a:r>
            <a:endParaRPr lang="zh-CN" altLang="en-US" sz="2800">
              <a:solidFill>
                <a:schemeClr val="lt1"/>
              </a:solidFill>
            </a:endParaRPr>
          </a:p>
          <a:p>
            <a:endParaRPr lang="zh-CN" altLang="en-US" sz="2800">
              <a:solidFill>
                <a:schemeClr val="lt1"/>
              </a:solidFill>
            </a:endParaRPr>
          </a:p>
        </p:txBody>
      </p:sp>
      <p:sp>
        <p:nvSpPr>
          <p:cNvPr id="3" name="文本框 2"/>
          <p:cNvSpPr txBox="1"/>
          <p:nvPr>
            <p:custDataLst>
              <p:tags r:id="rId1"/>
            </p:custDataLst>
          </p:nvPr>
        </p:nvSpPr>
        <p:spPr>
          <a:xfrm>
            <a:off x="466090" y="2829560"/>
            <a:ext cx="11484610" cy="1198880"/>
          </a:xfrm>
          <a:prstGeom prst="rect">
            <a:avLst/>
          </a:prstGeom>
          <a:noFill/>
        </p:spPr>
        <p:txBody>
          <a:bodyPr wrap="square" rtlCol="0" anchor="t">
            <a:spAutoFit/>
          </a:bodyPr>
          <a:p>
            <a:pPr fontAlgn="auto">
              <a:lnSpc>
                <a:spcPct val="150000"/>
              </a:lnSpc>
            </a:pPr>
            <a:r>
              <a:rPr lang="en-US" altLang="zh-CN" sz="2400">
                <a:solidFill>
                  <a:schemeClr val="lt1"/>
                </a:solidFill>
              </a:rPr>
              <a:t>       </a:t>
            </a:r>
            <a:r>
              <a:rPr lang="zh-CN" altLang="en-US" sz="2400">
                <a:solidFill>
                  <a:schemeClr val="lt1"/>
                </a:solidFill>
              </a:rPr>
              <a:t>当矫治器不贴合为1-2mm时或延长佩戴时间无法重新恢复设计移动时，可使用调节钳或辅助装置。调节钳用于纠正前牙扭转，辅助装置用于扭转、伸长和牙根倾斜。</a:t>
            </a:r>
            <a:endParaRPr lang="zh-CN" altLang="en-US" sz="2400">
              <a:solidFill>
                <a:schemeClr val="lt1"/>
              </a:solidFill>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7500" y="548005"/>
            <a:ext cx="4932680" cy="521970"/>
          </a:xfrm>
          <a:prstGeom prst="rect">
            <a:avLst/>
          </a:prstGeom>
          <a:noFill/>
        </p:spPr>
        <p:txBody>
          <a:bodyPr wrap="square" rtlCol="0" anchor="t">
            <a:spAutoFit/>
          </a:bodyPr>
          <a:p>
            <a:r>
              <a:rPr lang="zh-CN" altLang="en-US" sz="2800">
                <a:solidFill>
                  <a:schemeClr val="lt1"/>
                </a:solidFill>
              </a:rPr>
              <a:t>1，使用调节钳的步骤详解</a:t>
            </a:r>
            <a:endParaRPr lang="zh-CN" altLang="en-US" sz="2800">
              <a:solidFill>
                <a:schemeClr val="lt1"/>
              </a:solidFill>
            </a:endParaRPr>
          </a:p>
        </p:txBody>
      </p:sp>
      <p:sp>
        <p:nvSpPr>
          <p:cNvPr id="3" name="文本框 2"/>
          <p:cNvSpPr txBox="1"/>
          <p:nvPr>
            <p:custDataLst>
              <p:tags r:id="rId1"/>
            </p:custDataLst>
          </p:nvPr>
        </p:nvSpPr>
        <p:spPr>
          <a:xfrm>
            <a:off x="883285" y="1565910"/>
            <a:ext cx="5046345" cy="460375"/>
          </a:xfrm>
          <a:prstGeom prst="rect">
            <a:avLst/>
          </a:prstGeom>
          <a:noFill/>
        </p:spPr>
        <p:txBody>
          <a:bodyPr wrap="square" rtlCol="0" anchor="t">
            <a:spAutoFit/>
          </a:bodyPr>
          <a:p>
            <a:r>
              <a:rPr lang="zh-CN" altLang="en-US" sz="2400">
                <a:solidFill>
                  <a:schemeClr val="lt1"/>
                </a:solidFill>
              </a:rPr>
              <a:t>步骤1：创建一个近中面的凹点</a:t>
            </a:r>
            <a:endParaRPr lang="zh-CN" altLang="en-US" sz="2400">
              <a:solidFill>
                <a:schemeClr val="lt1"/>
              </a:solidFill>
            </a:endParaRPr>
          </a:p>
        </p:txBody>
      </p:sp>
      <p:pic>
        <p:nvPicPr>
          <p:cNvPr id="4" name="图片 3"/>
          <p:cNvPicPr>
            <a:picLocks noChangeAspect="1"/>
          </p:cNvPicPr>
          <p:nvPr/>
        </p:nvPicPr>
        <p:blipFill>
          <a:blip r:embed="rId2"/>
          <a:stretch>
            <a:fillRect/>
          </a:stretch>
        </p:blipFill>
        <p:spPr>
          <a:xfrm>
            <a:off x="6341745" y="2427605"/>
            <a:ext cx="5398135" cy="4210685"/>
          </a:xfrm>
          <a:prstGeom prst="rect">
            <a:avLst/>
          </a:prstGeom>
        </p:spPr>
      </p:pic>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82575" y="660400"/>
            <a:ext cx="5185410" cy="460375"/>
          </a:xfrm>
          <a:prstGeom prst="rect">
            <a:avLst/>
          </a:prstGeom>
          <a:noFill/>
        </p:spPr>
        <p:txBody>
          <a:bodyPr wrap="square" rtlCol="0" anchor="t">
            <a:spAutoFit/>
          </a:bodyPr>
          <a:p>
            <a:r>
              <a:rPr lang="zh-CN" altLang="en-US" sz="2400">
                <a:solidFill>
                  <a:schemeClr val="lt1"/>
                </a:solidFill>
              </a:rPr>
              <a:t>步骤2：创建一个远中舌侧凹点</a:t>
            </a:r>
            <a:endParaRPr lang="zh-CN" altLang="en-US" sz="2400">
              <a:solidFill>
                <a:schemeClr val="lt1"/>
              </a:solidFill>
            </a:endParaRPr>
          </a:p>
        </p:txBody>
      </p:sp>
      <p:pic>
        <p:nvPicPr>
          <p:cNvPr id="4" name="图片 3"/>
          <p:cNvPicPr>
            <a:picLocks noChangeAspect="1"/>
          </p:cNvPicPr>
          <p:nvPr/>
        </p:nvPicPr>
        <p:blipFill>
          <a:blip r:embed="rId1"/>
          <a:stretch>
            <a:fillRect/>
          </a:stretch>
        </p:blipFill>
        <p:spPr>
          <a:xfrm>
            <a:off x="6121400" y="2383155"/>
            <a:ext cx="5417185" cy="4196080"/>
          </a:xfrm>
          <a:prstGeom prst="rect">
            <a:avLst/>
          </a:prstGeom>
        </p:spPr>
      </p:pic>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22300" y="790575"/>
            <a:ext cx="4741545" cy="460375"/>
          </a:xfrm>
          <a:prstGeom prst="rect">
            <a:avLst/>
          </a:prstGeom>
          <a:noFill/>
        </p:spPr>
        <p:txBody>
          <a:bodyPr wrap="square" rtlCol="0" anchor="t">
            <a:spAutoFit/>
          </a:bodyPr>
          <a:p>
            <a:r>
              <a:rPr lang="zh-CN" altLang="en-US" sz="2400">
                <a:solidFill>
                  <a:schemeClr val="lt1"/>
                </a:solidFill>
              </a:rPr>
              <a:t>图为带两个凹点的牙套</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6014085" y="3101340"/>
            <a:ext cx="6035675" cy="3756660"/>
          </a:xfrm>
          <a:prstGeom prst="rect">
            <a:avLst/>
          </a:prstGeom>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6240" y="869950"/>
            <a:ext cx="5089525" cy="460375"/>
          </a:xfrm>
          <a:prstGeom prst="rect">
            <a:avLst/>
          </a:prstGeom>
          <a:noFill/>
        </p:spPr>
        <p:txBody>
          <a:bodyPr wrap="square" rtlCol="0" anchor="t">
            <a:spAutoFit/>
          </a:bodyPr>
          <a:p>
            <a:r>
              <a:rPr lang="zh-CN" altLang="en-US" sz="2400">
                <a:solidFill>
                  <a:schemeClr val="lt1"/>
                </a:solidFill>
              </a:rPr>
              <a:t>步骤3：使用粘接剂和光固化</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6310630" y="2727325"/>
            <a:ext cx="5662295" cy="3958590"/>
          </a:xfrm>
          <a:prstGeom prst="rect">
            <a:avLst/>
          </a:prstGeom>
        </p:spPr>
      </p:pic>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1290" y="573405"/>
            <a:ext cx="4158615" cy="460375"/>
          </a:xfrm>
          <a:prstGeom prst="rect">
            <a:avLst/>
          </a:prstGeom>
          <a:noFill/>
        </p:spPr>
        <p:txBody>
          <a:bodyPr wrap="square" rtlCol="0" anchor="t">
            <a:spAutoFit/>
          </a:bodyPr>
          <a:p>
            <a:r>
              <a:rPr lang="zh-CN" altLang="en-US" sz="2400">
                <a:solidFill>
                  <a:schemeClr val="lt1"/>
                </a:solidFill>
              </a:rPr>
              <a:t>步骤4：检查邻面接触区</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6471920" y="2821940"/>
            <a:ext cx="5495290" cy="4036060"/>
          </a:xfrm>
          <a:prstGeom prst="rect">
            <a:avLst/>
          </a:prstGeom>
        </p:spPr>
      </p:pic>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9395" y="600075"/>
            <a:ext cx="5734050" cy="460375"/>
          </a:xfrm>
          <a:prstGeom prst="rect">
            <a:avLst/>
          </a:prstGeom>
          <a:noFill/>
        </p:spPr>
        <p:txBody>
          <a:bodyPr wrap="square" rtlCol="0" anchor="t">
            <a:spAutoFit/>
          </a:bodyPr>
          <a:p>
            <a:r>
              <a:rPr lang="zh-CN" altLang="en-US" sz="2400">
                <a:solidFill>
                  <a:schemeClr val="lt1"/>
                </a:solidFill>
              </a:rPr>
              <a:t>步骤5：如果邻接面过紧，请小心松解</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6383655" y="2848610"/>
            <a:ext cx="5600700" cy="3922395"/>
          </a:xfrm>
          <a:prstGeom prst="rect">
            <a:avLst/>
          </a:prstGeom>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7350" y="573405"/>
            <a:ext cx="2540000" cy="460375"/>
          </a:xfrm>
          <a:prstGeom prst="rect">
            <a:avLst/>
          </a:prstGeom>
          <a:noFill/>
        </p:spPr>
        <p:txBody>
          <a:bodyPr wrap="square" rtlCol="0" anchor="t">
            <a:spAutoFit/>
          </a:bodyPr>
          <a:p>
            <a:r>
              <a:rPr lang="zh-CN" altLang="en-US" sz="2400">
                <a:solidFill>
                  <a:schemeClr val="lt1"/>
                </a:solidFill>
              </a:rPr>
              <a:t>步骤6：放置牙套</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6257290" y="2538095"/>
            <a:ext cx="5791200" cy="4191000"/>
          </a:xfrm>
          <a:prstGeom prst="rect">
            <a:avLst/>
          </a:prstGeom>
        </p:spPr>
      </p:pic>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4470" y="793115"/>
            <a:ext cx="9788525" cy="521970"/>
          </a:xfrm>
          <a:prstGeom prst="rect">
            <a:avLst/>
          </a:prstGeom>
          <a:noFill/>
        </p:spPr>
        <p:txBody>
          <a:bodyPr wrap="square" rtlCol="0" anchor="t">
            <a:spAutoFit/>
          </a:bodyPr>
          <a:p>
            <a:r>
              <a:rPr lang="zh-CN" altLang="en-US" sz="2800">
                <a:solidFill>
                  <a:schemeClr val="lt1"/>
                </a:solidFill>
              </a:rPr>
              <a:t>2，使用舌侧扣和弹性牵引进行牙齿伸长的步骤详解</a:t>
            </a:r>
            <a:endParaRPr lang="zh-CN" altLang="en-US" sz="2800">
              <a:solidFill>
                <a:schemeClr val="lt1"/>
              </a:solidFill>
            </a:endParaRPr>
          </a:p>
        </p:txBody>
      </p:sp>
      <p:sp>
        <p:nvSpPr>
          <p:cNvPr id="3" name="文本框 2"/>
          <p:cNvSpPr txBox="1"/>
          <p:nvPr>
            <p:custDataLst>
              <p:tags r:id="rId1"/>
            </p:custDataLst>
          </p:nvPr>
        </p:nvSpPr>
        <p:spPr>
          <a:xfrm>
            <a:off x="683895" y="2146300"/>
            <a:ext cx="11275695" cy="2861310"/>
          </a:xfrm>
          <a:prstGeom prst="rect">
            <a:avLst/>
          </a:prstGeom>
          <a:noFill/>
        </p:spPr>
        <p:txBody>
          <a:bodyPr wrap="square" rtlCol="0" anchor="t">
            <a:spAutoFit/>
          </a:bodyPr>
          <a:p>
            <a:pPr fontAlgn="auto">
              <a:lnSpc>
                <a:spcPct val="150000"/>
              </a:lnSpc>
            </a:pPr>
            <a:r>
              <a:rPr lang="zh-CN" altLang="en-US" sz="2400">
                <a:solidFill>
                  <a:schemeClr val="lt1"/>
                </a:solidFill>
              </a:rPr>
              <a:t>步骤1：请务必检查邻面接触区</a:t>
            </a:r>
            <a:endParaRPr lang="zh-CN" altLang="en-US" sz="2400">
              <a:solidFill>
                <a:schemeClr val="lt1"/>
              </a:solidFill>
            </a:endParaRPr>
          </a:p>
          <a:p>
            <a:pPr fontAlgn="auto">
              <a:lnSpc>
                <a:spcPct val="150000"/>
              </a:lnSpc>
            </a:pPr>
            <a:endParaRPr lang="zh-CN" altLang="en-US" sz="2400">
              <a:solidFill>
                <a:schemeClr val="lt1"/>
              </a:solidFill>
            </a:endParaRPr>
          </a:p>
          <a:p>
            <a:pPr fontAlgn="auto">
              <a:lnSpc>
                <a:spcPct val="150000"/>
              </a:lnSpc>
            </a:pPr>
            <a:r>
              <a:rPr lang="zh-CN" altLang="en-US" sz="2400">
                <a:solidFill>
                  <a:schemeClr val="lt1"/>
                </a:solidFill>
              </a:rPr>
              <a:t>步骤2：如果邻面过紧，请小心松解</a:t>
            </a:r>
            <a:endParaRPr lang="zh-CN" altLang="en-US" sz="2400">
              <a:solidFill>
                <a:schemeClr val="lt1"/>
              </a:solidFill>
            </a:endParaRPr>
          </a:p>
          <a:p>
            <a:pPr fontAlgn="auto">
              <a:lnSpc>
                <a:spcPct val="150000"/>
              </a:lnSpc>
            </a:pPr>
            <a:endParaRPr lang="zh-CN" altLang="en-US" sz="2400">
              <a:solidFill>
                <a:schemeClr val="lt1"/>
              </a:solidFill>
            </a:endParaRPr>
          </a:p>
          <a:p>
            <a:pPr fontAlgn="auto">
              <a:lnSpc>
                <a:spcPct val="150000"/>
              </a:lnSpc>
            </a:pPr>
            <a:r>
              <a:rPr lang="zh-CN" altLang="en-US" sz="2400">
                <a:solidFill>
                  <a:schemeClr val="lt1"/>
                </a:solidFill>
              </a:rPr>
              <a:t>步骤3：尽可能地贴近牙龈放置舌侧扣，以确保当牙齿伸长时不会碰到牙套的边缘</a:t>
            </a:r>
            <a:endParaRPr lang="zh-CN" altLang="en-US" sz="2400">
              <a:solidFill>
                <a:schemeClr val="lt1"/>
              </a:solidFill>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760980" y="1311910"/>
            <a:ext cx="6861810" cy="4233545"/>
          </a:xfrm>
          <a:prstGeom prst="rect">
            <a:avLst/>
          </a:prstGeom>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1315" y="574675"/>
            <a:ext cx="9144635" cy="460375"/>
          </a:xfrm>
          <a:prstGeom prst="rect">
            <a:avLst/>
          </a:prstGeom>
          <a:noFill/>
        </p:spPr>
        <p:txBody>
          <a:bodyPr wrap="square" rtlCol="0" anchor="t">
            <a:spAutoFit/>
          </a:bodyPr>
          <a:p>
            <a:r>
              <a:rPr lang="zh-CN" altLang="en-US" sz="2400">
                <a:solidFill>
                  <a:schemeClr val="lt1"/>
                </a:solidFill>
              </a:rPr>
              <a:t>步骤4：对颊侧和舌侧牙面上的牙套进行修整和抛光处理</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0" y="2821940"/>
            <a:ext cx="5097780" cy="4036060"/>
          </a:xfrm>
          <a:prstGeom prst="rect">
            <a:avLst/>
          </a:prstGeom>
        </p:spPr>
      </p:pic>
      <p:pic>
        <p:nvPicPr>
          <p:cNvPr id="4" name="图片 3"/>
          <p:cNvPicPr>
            <a:picLocks noChangeAspect="1"/>
          </p:cNvPicPr>
          <p:nvPr/>
        </p:nvPicPr>
        <p:blipFill>
          <a:blip r:embed="rId2"/>
          <a:stretch>
            <a:fillRect/>
          </a:stretch>
        </p:blipFill>
        <p:spPr>
          <a:xfrm>
            <a:off x="7232650" y="2787015"/>
            <a:ext cx="4959350" cy="4070985"/>
          </a:xfrm>
          <a:prstGeom prst="rect">
            <a:avLst/>
          </a:prstGeom>
        </p:spPr>
      </p:pic>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40055" y="730250"/>
            <a:ext cx="7856855" cy="460375"/>
          </a:xfrm>
          <a:prstGeom prst="rect">
            <a:avLst/>
          </a:prstGeom>
          <a:noFill/>
        </p:spPr>
        <p:txBody>
          <a:bodyPr wrap="square" rtlCol="0" anchor="t">
            <a:spAutoFit/>
          </a:bodyPr>
          <a:p>
            <a:r>
              <a:rPr lang="zh-CN" altLang="en-US" sz="2400">
                <a:solidFill>
                  <a:schemeClr val="lt1"/>
                </a:solidFill>
              </a:rPr>
              <a:t>步骤5：切入舌侧缝以创造一个皮瓣</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189865" y="2664460"/>
            <a:ext cx="5194935" cy="3930650"/>
          </a:xfrm>
          <a:prstGeom prst="rect">
            <a:avLst/>
          </a:prstGeom>
        </p:spPr>
      </p:pic>
      <p:pic>
        <p:nvPicPr>
          <p:cNvPr id="4" name="图片 3"/>
          <p:cNvPicPr>
            <a:picLocks noChangeAspect="1"/>
          </p:cNvPicPr>
          <p:nvPr/>
        </p:nvPicPr>
        <p:blipFill>
          <a:blip r:embed="rId2"/>
          <a:stretch>
            <a:fillRect/>
          </a:stretch>
        </p:blipFill>
        <p:spPr>
          <a:xfrm>
            <a:off x="6732905" y="2686050"/>
            <a:ext cx="5131435" cy="3909060"/>
          </a:xfrm>
          <a:prstGeom prst="rect">
            <a:avLst/>
          </a:prstGeom>
        </p:spPr>
      </p:pic>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5430" y="703580"/>
            <a:ext cx="2540000" cy="460375"/>
          </a:xfrm>
          <a:prstGeom prst="rect">
            <a:avLst/>
          </a:prstGeom>
          <a:noFill/>
        </p:spPr>
        <p:txBody>
          <a:bodyPr wrap="square" rtlCol="0" anchor="t">
            <a:spAutoFit/>
          </a:bodyPr>
          <a:p>
            <a:r>
              <a:rPr lang="zh-CN" altLang="en-US" sz="2400">
                <a:solidFill>
                  <a:schemeClr val="lt1"/>
                </a:solidFill>
              </a:rPr>
              <a:t>步骤6：放置牙套</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5012055" y="2099945"/>
            <a:ext cx="6358890" cy="459613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87350" y="565785"/>
            <a:ext cx="7108825" cy="460375"/>
          </a:xfrm>
          <a:prstGeom prst="rect">
            <a:avLst/>
          </a:prstGeom>
          <a:noFill/>
        </p:spPr>
        <p:txBody>
          <a:bodyPr wrap="square" rtlCol="0" anchor="t">
            <a:spAutoFit/>
          </a:bodyPr>
          <a:p>
            <a:r>
              <a:rPr lang="zh-CN" altLang="en-US" sz="2400">
                <a:solidFill>
                  <a:schemeClr val="lt1"/>
                </a:solidFill>
              </a:rPr>
              <a:t>步骤7：将牵引橡皮圈从舌侧皮瓣伸长至唇侧的扣上</a:t>
            </a:r>
            <a:endParaRPr lang="zh-CN" altLang="en-US" sz="2400">
              <a:solidFill>
                <a:schemeClr val="lt1"/>
              </a:solidFill>
            </a:endParaRPr>
          </a:p>
        </p:txBody>
      </p:sp>
      <p:pic>
        <p:nvPicPr>
          <p:cNvPr id="3" name="图片 2"/>
          <p:cNvPicPr>
            <a:picLocks noChangeAspect="1"/>
          </p:cNvPicPr>
          <p:nvPr/>
        </p:nvPicPr>
        <p:blipFill>
          <a:blip r:embed="rId1"/>
          <a:stretch>
            <a:fillRect/>
          </a:stretch>
        </p:blipFill>
        <p:spPr>
          <a:xfrm>
            <a:off x="107950" y="2946400"/>
            <a:ext cx="5892800" cy="3797300"/>
          </a:xfrm>
          <a:prstGeom prst="rect">
            <a:avLst/>
          </a:prstGeom>
        </p:spPr>
      </p:pic>
      <p:pic>
        <p:nvPicPr>
          <p:cNvPr id="4" name="图片 3"/>
          <p:cNvPicPr>
            <a:picLocks noChangeAspect="1"/>
          </p:cNvPicPr>
          <p:nvPr/>
        </p:nvPicPr>
        <p:blipFill>
          <a:blip r:embed="rId2"/>
          <a:stretch>
            <a:fillRect/>
          </a:stretch>
        </p:blipFill>
        <p:spPr>
          <a:xfrm>
            <a:off x="6226810" y="1717675"/>
            <a:ext cx="5857875" cy="4148455"/>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3180" y="1069975"/>
            <a:ext cx="12148820" cy="448437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187325" y="1200150"/>
            <a:ext cx="11816715" cy="3415030"/>
          </a:xfrm>
          <a:prstGeom prst="rect">
            <a:avLst/>
          </a:prstGeom>
          <a:noFill/>
        </p:spPr>
        <p:txBody>
          <a:bodyPr wrap="square" rtlCol="0" anchor="t">
            <a:spAutoFit/>
          </a:bodyPr>
          <a:p>
            <a:r>
              <a:rPr lang="zh-CN" altLang="en-US" sz="2400">
                <a:solidFill>
                  <a:schemeClr val="lt1"/>
                </a:solidFill>
              </a:rPr>
              <a:t>将辅助装置放置在不贴合的矫治器上：</a:t>
            </a:r>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舌侧扣和矫治器切割边缘的距离应大于牙齿与矫治器（贴合不当处）之间的间隙。</a:t>
            </a:r>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建议使用的弹性牵引：1/8英寸，（3mm）中号，3.5盎司（18g）。</a:t>
            </a:r>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让患者佩戴贴合不佳的矫治器直到借助辅助装置重新实现预期的牙齿移动。</a:t>
            </a:r>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转为佩戴下一副不带辅助装置的矫治器，并密切跟踪治疗进展。</a:t>
            </a:r>
            <a:endParaRPr lang="zh-CN" altLang="en-US" sz="2400">
              <a:solidFill>
                <a:schemeClr val="lt1"/>
              </a:solidFill>
            </a:endParaRPr>
          </a:p>
        </p:txBody>
      </p:sp>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97510" y="683895"/>
            <a:ext cx="11250295" cy="1198880"/>
          </a:xfrm>
          <a:prstGeom prst="rect">
            <a:avLst/>
          </a:prstGeom>
          <a:noFill/>
        </p:spPr>
        <p:txBody>
          <a:bodyPr wrap="square" rtlCol="0" anchor="t">
            <a:spAutoFit/>
          </a:bodyPr>
          <a:p>
            <a:r>
              <a:rPr lang="zh-CN" altLang="en-US" sz="2400">
                <a:solidFill>
                  <a:schemeClr val="lt1"/>
                </a:solidFill>
              </a:rPr>
              <a:t>3，使用舌侧扣和弹性牵引进行牙齿旋转的步骤详解</a:t>
            </a:r>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扣的位置决定力的方向，患者不必每次进食时取下并更换牵引带。</a:t>
            </a:r>
            <a:endParaRPr lang="zh-CN" altLang="en-US" sz="2400">
              <a:solidFill>
                <a:schemeClr val="lt1"/>
              </a:solidFill>
            </a:endParaRPr>
          </a:p>
        </p:txBody>
      </p:sp>
      <p:pic>
        <p:nvPicPr>
          <p:cNvPr id="4" name="图片 3"/>
          <p:cNvPicPr>
            <a:picLocks noChangeAspect="1"/>
          </p:cNvPicPr>
          <p:nvPr/>
        </p:nvPicPr>
        <p:blipFill>
          <a:blip r:embed="rId2"/>
          <a:stretch>
            <a:fillRect/>
          </a:stretch>
        </p:blipFill>
        <p:spPr>
          <a:xfrm>
            <a:off x="0" y="3566160"/>
            <a:ext cx="6172200" cy="3291840"/>
          </a:xfrm>
          <a:prstGeom prst="rect">
            <a:avLst/>
          </a:prstGeom>
        </p:spPr>
      </p:pic>
      <p:pic>
        <p:nvPicPr>
          <p:cNvPr id="5" name="图片 4"/>
          <p:cNvPicPr>
            <a:picLocks noChangeAspect="1"/>
          </p:cNvPicPr>
          <p:nvPr/>
        </p:nvPicPr>
        <p:blipFill>
          <a:blip r:embed="rId3"/>
          <a:stretch>
            <a:fillRect/>
          </a:stretch>
        </p:blipFill>
        <p:spPr>
          <a:xfrm>
            <a:off x="7089140" y="3554095"/>
            <a:ext cx="4970780" cy="3303905"/>
          </a:xfrm>
          <a:prstGeom prst="rect">
            <a:avLst/>
          </a:prstGeom>
        </p:spPr>
      </p:pic>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424180" y="695960"/>
            <a:ext cx="11343640" cy="426720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231140" y="751840"/>
            <a:ext cx="11721465" cy="4892675"/>
          </a:xfrm>
          <a:prstGeom prst="rect">
            <a:avLst/>
          </a:prstGeom>
          <a:noFill/>
        </p:spPr>
        <p:txBody>
          <a:bodyPr wrap="square" rtlCol="0" anchor="t">
            <a:spAutoFit/>
          </a:bodyPr>
          <a:p>
            <a:r>
              <a:rPr lang="zh-CN" altLang="en-US" sz="2400">
                <a:solidFill>
                  <a:schemeClr val="lt1"/>
                </a:solidFill>
              </a:rPr>
              <a:t>将辅助装置放置在贴合不佳的矫治器上：</a:t>
            </a:r>
            <a:endParaRPr lang="zh-CN" altLang="en-US" sz="2400">
              <a:solidFill>
                <a:schemeClr val="lt1"/>
              </a:solidFill>
            </a:endParaRPr>
          </a:p>
          <a:p>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√开窗的大小能够为牙齿的旋转提供足够空间。</a:t>
            </a:r>
            <a:endParaRPr lang="zh-CN" altLang="en-US" sz="2400">
              <a:solidFill>
                <a:schemeClr val="lt1"/>
              </a:solidFill>
            </a:endParaRPr>
          </a:p>
          <a:p>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建议使用的弹性牵引：1/8英寸，（3mm）中号，3.5盎司（18g）。</a:t>
            </a:r>
            <a:endParaRPr lang="zh-CN" altLang="en-US" sz="2400">
              <a:solidFill>
                <a:schemeClr val="lt1"/>
              </a:solidFill>
            </a:endParaRPr>
          </a:p>
          <a:p>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让患者佩戴贴合不佳的矫治器直至借助辅助装置重新实现预期的牙齿移动。</a:t>
            </a:r>
            <a:endParaRPr lang="zh-CN" altLang="en-US" sz="2400">
              <a:solidFill>
                <a:schemeClr val="lt1"/>
              </a:solidFill>
            </a:endParaRPr>
          </a:p>
          <a:p>
            <a:endParaRPr lang="zh-CN" altLang="en-US" sz="2400">
              <a:solidFill>
                <a:schemeClr val="lt1"/>
              </a:solidFill>
            </a:endParaRPr>
          </a:p>
          <a:p>
            <a:r>
              <a:rPr lang="zh-CN" altLang="en-US" sz="2400">
                <a:solidFill>
                  <a:schemeClr val="lt1"/>
                </a:solidFill>
              </a:rPr>
              <a:t>    转为佩戴下一幅不带辅助装置的矫治器，并密切跟踪治疗进展。</a:t>
            </a:r>
            <a:endParaRPr lang="zh-CN" altLang="en-US" sz="2400">
              <a:solidFill>
                <a:schemeClr val="lt1"/>
              </a:solidFill>
            </a:endParaRPr>
          </a:p>
          <a:p>
            <a:endParaRPr lang="zh-CN" altLang="en-US" sz="2400">
              <a:solidFill>
                <a:schemeClr val="lt1"/>
              </a:solidFill>
            </a:endParaRP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53035" y="578485"/>
            <a:ext cx="11337290" cy="1198880"/>
          </a:xfrm>
          <a:prstGeom prst="rect">
            <a:avLst/>
          </a:prstGeom>
          <a:noFill/>
        </p:spPr>
        <p:txBody>
          <a:bodyPr wrap="square" rtlCol="0" anchor="t">
            <a:spAutoFit/>
          </a:bodyPr>
          <a:p>
            <a:r>
              <a:rPr lang="zh-CN" altLang="en-US" sz="2400">
                <a:solidFill>
                  <a:schemeClr val="lt1"/>
                </a:solidFill>
              </a:rPr>
              <a:t>4，使用舌侧扣和弹性牵引进行牙根移动的步骤详解</a:t>
            </a:r>
            <a:endParaRPr lang="zh-CN" altLang="en-US" sz="2400">
              <a:solidFill>
                <a:schemeClr val="lt1"/>
              </a:solidFill>
            </a:endParaRPr>
          </a:p>
          <a:p>
            <a:endParaRPr lang="zh-CN" altLang="en-US" sz="2400">
              <a:solidFill>
                <a:schemeClr val="lt1"/>
              </a:solidFill>
            </a:endParaRPr>
          </a:p>
          <a:p>
            <a:r>
              <a:rPr lang="en-US" altLang="zh-CN" sz="2400">
                <a:solidFill>
                  <a:schemeClr val="lt1"/>
                </a:solidFill>
              </a:rPr>
              <a:t>             </a:t>
            </a:r>
            <a:r>
              <a:rPr lang="zh-CN" altLang="en-US" sz="2400">
                <a:solidFill>
                  <a:schemeClr val="lt1"/>
                </a:solidFill>
              </a:rPr>
              <a:t>在靠近牙龈的位置粘接舌侧扣，利用弹性橡皮链辅助牙轴的纠正。</a:t>
            </a:r>
            <a:endParaRPr lang="zh-CN" altLang="en-US" sz="2400">
              <a:solidFill>
                <a:schemeClr val="lt1"/>
              </a:solidFill>
            </a:endParaRPr>
          </a:p>
        </p:txBody>
      </p:sp>
      <p:pic>
        <p:nvPicPr>
          <p:cNvPr id="3" name="图片 2"/>
          <p:cNvPicPr>
            <a:picLocks noChangeAspect="1"/>
          </p:cNvPicPr>
          <p:nvPr/>
        </p:nvPicPr>
        <p:blipFill>
          <a:blip r:embed="rId2"/>
          <a:stretch>
            <a:fillRect/>
          </a:stretch>
        </p:blipFill>
        <p:spPr>
          <a:xfrm>
            <a:off x="228600" y="3636010"/>
            <a:ext cx="4447540" cy="2423795"/>
          </a:xfrm>
          <a:prstGeom prst="rect">
            <a:avLst/>
          </a:prstGeom>
        </p:spPr>
      </p:pic>
      <p:pic>
        <p:nvPicPr>
          <p:cNvPr id="4" name="图片 3"/>
          <p:cNvPicPr>
            <a:picLocks noChangeAspect="1"/>
          </p:cNvPicPr>
          <p:nvPr/>
        </p:nvPicPr>
        <p:blipFill>
          <a:blip r:embed="rId3"/>
          <a:stretch>
            <a:fillRect/>
          </a:stretch>
        </p:blipFill>
        <p:spPr>
          <a:xfrm>
            <a:off x="7192645" y="2798445"/>
            <a:ext cx="4838700" cy="3261360"/>
          </a:xfrm>
          <a:prstGeom prst="rect">
            <a:avLst/>
          </a:prstGeom>
        </p:spPr>
      </p:pic>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54000" y="1042670"/>
            <a:ext cx="11684000" cy="3620770"/>
          </a:xfrm>
          <a:prstGeom prst="rect">
            <a:avLst/>
          </a:prstGeom>
        </p:spPr>
      </p:pic>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83540" y="1972945"/>
            <a:ext cx="11476355" cy="2306955"/>
          </a:xfrm>
          <a:prstGeom prst="rect">
            <a:avLst/>
          </a:prstGeom>
          <a:noFill/>
        </p:spPr>
        <p:txBody>
          <a:bodyPr wrap="square" rtlCol="0" anchor="t">
            <a:spAutoFit/>
          </a:bodyPr>
          <a:p>
            <a:pPr fontAlgn="auto">
              <a:lnSpc>
                <a:spcPct val="150000"/>
              </a:lnSpc>
            </a:pPr>
            <a:r>
              <a:rPr lang="zh-CN" altLang="en-US" sz="2400">
                <a:solidFill>
                  <a:schemeClr val="lt1"/>
                </a:solidFill>
              </a:rPr>
              <a:t>三，创建新记录并订购附加矫治器</a:t>
            </a:r>
            <a:endParaRPr lang="zh-CN" altLang="en-US" sz="2400">
              <a:solidFill>
                <a:schemeClr val="lt1"/>
              </a:solidFill>
            </a:endParaRPr>
          </a:p>
          <a:p>
            <a:pPr fontAlgn="auto">
              <a:lnSpc>
                <a:spcPct val="150000"/>
              </a:lnSpc>
            </a:pPr>
            <a:endParaRPr lang="zh-CN" altLang="en-US" sz="2400">
              <a:solidFill>
                <a:schemeClr val="lt1"/>
              </a:solidFill>
            </a:endParaRPr>
          </a:p>
          <a:p>
            <a:pPr fontAlgn="auto">
              <a:lnSpc>
                <a:spcPct val="150000"/>
              </a:lnSpc>
            </a:pPr>
            <a:r>
              <a:rPr lang="zh-CN" altLang="en-US" sz="2400">
                <a:solidFill>
                  <a:schemeClr val="lt1"/>
                </a:solidFill>
              </a:rPr>
              <a:t>   </a:t>
            </a:r>
            <a:r>
              <a:rPr lang="en-US" altLang="zh-CN" sz="2400">
                <a:solidFill>
                  <a:schemeClr val="lt1"/>
                </a:solidFill>
              </a:rPr>
              <a:t>   </a:t>
            </a:r>
            <a:r>
              <a:rPr lang="zh-CN" altLang="en-US" sz="2400">
                <a:solidFill>
                  <a:schemeClr val="lt1"/>
                </a:solidFill>
              </a:rPr>
              <a:t> 当矫治器不贴合超过2mm，或使用调节钳 / 辅助装置无法重新恢复设计移动时，需提交附加矫治器申请。</a:t>
            </a:r>
            <a:endParaRPr lang="zh-CN" altLang="en-US" sz="2400">
              <a:solidFill>
                <a:schemeClr val="lt1"/>
              </a:solidFill>
            </a:endParaRPr>
          </a:p>
        </p:txBody>
      </p:sp>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61595" y="66675"/>
            <a:ext cx="11929110" cy="6185535"/>
          </a:xfrm>
          <a:prstGeom prst="rect">
            <a:avLst/>
          </a:prstGeom>
          <a:noFill/>
        </p:spPr>
        <p:txBody>
          <a:bodyPr wrap="square" rtlCol="0" anchor="t">
            <a:spAutoFit/>
          </a:bodyPr>
          <a:p>
            <a:pPr fontAlgn="auto">
              <a:lnSpc>
                <a:spcPct val="150000"/>
              </a:lnSpc>
            </a:pPr>
            <a:endParaRPr lang="zh-CN" altLang="en-US" sz="2400">
              <a:solidFill>
                <a:schemeClr val="lt1"/>
              </a:solidFill>
            </a:endParaRPr>
          </a:p>
          <a:p>
            <a:pPr fontAlgn="auto">
              <a:lnSpc>
                <a:spcPct val="150000"/>
              </a:lnSpc>
            </a:pPr>
            <a:r>
              <a:rPr lang="zh-CN" altLang="en-US" sz="2400">
                <a:solidFill>
                  <a:schemeClr val="lt1"/>
                </a:solidFill>
              </a:rPr>
              <a:t>总结</a:t>
            </a:r>
            <a:endParaRPr lang="zh-CN" altLang="en-US" sz="2400">
              <a:solidFill>
                <a:schemeClr val="lt1"/>
              </a:solidFill>
            </a:endParaRPr>
          </a:p>
          <a:p>
            <a:pPr fontAlgn="auto">
              <a:lnSpc>
                <a:spcPct val="150000"/>
              </a:lnSpc>
            </a:pPr>
            <a:endParaRPr lang="zh-CN" altLang="en-US" sz="2400">
              <a:solidFill>
                <a:schemeClr val="lt1"/>
              </a:solidFill>
            </a:endParaRPr>
          </a:p>
          <a:p>
            <a:pPr fontAlgn="auto">
              <a:lnSpc>
                <a:spcPct val="150000"/>
              </a:lnSpc>
            </a:pPr>
            <a:r>
              <a:rPr lang="zh-CN" altLang="en-US" sz="2400">
                <a:solidFill>
                  <a:schemeClr val="lt1"/>
                </a:solidFill>
              </a:rPr>
              <a:t>1、当矫治器出现不贴合时，通常可以采用以下三种方式：要求患者增加佩戴矫治器的时间、使用调节钳或辅助工具、创建新记录并订购附加矫治器。</a:t>
            </a:r>
            <a:endParaRPr lang="zh-CN" altLang="en-US" sz="2400">
              <a:solidFill>
                <a:schemeClr val="lt1"/>
              </a:solidFill>
            </a:endParaRPr>
          </a:p>
          <a:p>
            <a:pPr fontAlgn="auto">
              <a:lnSpc>
                <a:spcPct val="150000"/>
              </a:lnSpc>
            </a:pPr>
            <a:endParaRPr lang="zh-CN" altLang="en-US" sz="2400">
              <a:solidFill>
                <a:schemeClr val="lt1"/>
              </a:solidFill>
            </a:endParaRPr>
          </a:p>
          <a:p>
            <a:pPr fontAlgn="auto">
              <a:lnSpc>
                <a:spcPct val="150000"/>
              </a:lnSpc>
            </a:pPr>
            <a:r>
              <a:rPr lang="zh-CN" altLang="en-US" sz="2400">
                <a:solidFill>
                  <a:schemeClr val="lt1"/>
                </a:solidFill>
              </a:rPr>
              <a:t>2、在复诊中如果牙齿邻接过紧，请小心松解邻面接触，以获得牙齿良好的移动空间。</a:t>
            </a:r>
            <a:endParaRPr lang="zh-CN" altLang="en-US" sz="2400">
              <a:solidFill>
                <a:schemeClr val="lt1"/>
              </a:solidFill>
            </a:endParaRPr>
          </a:p>
          <a:p>
            <a:pPr fontAlgn="auto">
              <a:lnSpc>
                <a:spcPct val="150000"/>
              </a:lnSpc>
            </a:pPr>
            <a:endParaRPr lang="zh-CN" altLang="en-US" sz="2400">
              <a:solidFill>
                <a:schemeClr val="lt1"/>
              </a:solidFill>
            </a:endParaRPr>
          </a:p>
          <a:p>
            <a:pPr fontAlgn="auto">
              <a:lnSpc>
                <a:spcPct val="150000"/>
              </a:lnSpc>
            </a:pPr>
            <a:r>
              <a:rPr lang="zh-CN" altLang="en-US" sz="2400">
                <a:solidFill>
                  <a:schemeClr val="lt1"/>
                </a:solidFill>
              </a:rPr>
              <a:t>3、如使用辅助装置，建议使用的弹性牵引为1/8英寸，（3mm）中号，3.5盎司（18g）。</a:t>
            </a:r>
            <a:endParaRPr lang="zh-CN" altLang="en-US" sz="2400">
              <a:solidFill>
                <a:schemeClr val="lt1"/>
              </a:solidFill>
            </a:endParaRPr>
          </a:p>
          <a:p>
            <a:pPr fontAlgn="auto">
              <a:lnSpc>
                <a:spcPct val="150000"/>
              </a:lnSpc>
            </a:pPr>
            <a:endParaRPr lang="zh-CN" altLang="en-US" sz="2400">
              <a:solidFill>
                <a:schemeClr val="lt1"/>
              </a:solidFill>
            </a:endParaRPr>
          </a:p>
          <a:p>
            <a:pPr fontAlgn="auto">
              <a:lnSpc>
                <a:spcPct val="150000"/>
              </a:lnSpc>
            </a:pPr>
            <a:r>
              <a:rPr lang="zh-CN" altLang="en-US" sz="2400">
                <a:solidFill>
                  <a:schemeClr val="lt1"/>
                </a:solidFill>
              </a:rPr>
              <a:t>4、请谨记，当牙套不贴合时不要直接佩戴下一副矫治器。</a:t>
            </a:r>
            <a:endParaRPr lang="zh-CN" altLang="en-US" sz="2400">
              <a:solidFill>
                <a:schemeClr val="lt1"/>
              </a:solidFill>
            </a:endParaRPr>
          </a:p>
        </p:txBody>
      </p:sp>
    </p:spTree>
    <p:custDataLst>
      <p:tags r:id="rId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11530" y="1003300"/>
            <a:ext cx="10568305" cy="4487545"/>
          </a:xfrm>
          <a:prstGeom prst="rect">
            <a:avLst/>
          </a:prstGeom>
        </p:spPr>
      </p:pic>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12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2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3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7.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4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6.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8.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59.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1.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65.xml><?xml version="1.0" encoding="utf-8"?>
<p:tagLst xmlns:p="http://schemas.openxmlformats.org/presentationml/2006/main">
  <p:tag name="COMMONDATA" val="eyJoZGlkIjoiYTcyZDkyODQyYTg1MDBhMjVkYmFmN2EyNzAyZjIxYTk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000000"/>
      </a:dk2>
      <a:lt2>
        <a:srgbClr val="1B1B1B"/>
      </a:lt2>
      <a:accent1>
        <a:srgbClr val="0051FF"/>
      </a:accent1>
      <a:accent2>
        <a:srgbClr val="2167FF"/>
      </a:accent2>
      <a:accent3>
        <a:srgbClr val="5B8FFF"/>
      </a:accent3>
      <a:accent4>
        <a:srgbClr val="80A8FF"/>
      </a:accent4>
      <a:accent5>
        <a:srgbClr val="B5CCFF"/>
      </a:accent5>
      <a:accent6>
        <a:srgbClr val="D8E4FF"/>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1230</Words>
  <Application>WPS 演示</Application>
  <PresentationFormat>宽屏</PresentationFormat>
  <Paragraphs>102</Paragraphs>
  <Slides>27</Slides>
  <Notes>4</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27</vt:i4>
      </vt:variant>
    </vt:vector>
  </HeadingPairs>
  <TitlesOfParts>
    <vt:vector size="36" baseType="lpstr">
      <vt:lpstr>Arial</vt:lpstr>
      <vt:lpstr>宋体</vt:lpstr>
      <vt:lpstr>Wingdings</vt:lpstr>
      <vt:lpstr>Wingdings</vt:lpstr>
      <vt:lpstr>微软雅黑</vt:lpstr>
      <vt:lpstr>Arial Unicode MS</vt:lpstr>
      <vt:lpstr>Calibri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幼儿园大哥大</cp:lastModifiedBy>
  <cp:revision>218</cp:revision>
  <dcterms:created xsi:type="dcterms:W3CDTF">2019-06-19T02:08:00Z</dcterms:created>
  <dcterms:modified xsi:type="dcterms:W3CDTF">2022-06-08T00:49:15Z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7720C7CF2FAF4A67ACBA7A93F53DB426</vt:lpwstr>
  </property>
</Properties>
</file>