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9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5" Type="http://schemas.openxmlformats.org/officeDocument/2006/relationships/tags" Target="tags/tag228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1.jpeg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0" Type="http://schemas.openxmlformats.org/officeDocument/2006/relationships/tags" Target="../tags/tag16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1"/>
          <p:cNvSpPr/>
          <p:nvPr userDrawn="1">
            <p:custDataLst>
              <p:tags r:id="rId3"/>
            </p:custDataLst>
          </p:nvPr>
        </p:nvSpPr>
        <p:spPr>
          <a:xfrm>
            <a:off x="5573938" y="4332923"/>
            <a:ext cx="1942478" cy="4692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288607" y="2130214"/>
            <a:ext cx="6513140" cy="899167"/>
          </a:xfrm>
        </p:spPr>
        <p:txBody>
          <a:bodyPr lIns="90000" tIns="46800" rIns="90000" bIns="0" anchor="t" anchorCtr="0">
            <a:normAutofit/>
          </a:bodyPr>
          <a:lstStyle>
            <a:lvl1pPr algn="ctr">
              <a:defRPr sz="5400" b="0" spc="600" baseline="0">
                <a:gradFill>
                  <a:gsLst>
                    <a:gs pos="0">
                      <a:srgbClr val="FEFCFF"/>
                    </a:gs>
                    <a:gs pos="100000">
                      <a:srgbClr val="C8C7C7"/>
                    </a:gs>
                  </a:gsLst>
                  <a:lin ang="0" scaled="0"/>
                </a:gra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3288607" y="3102610"/>
            <a:ext cx="6513140" cy="326390"/>
          </a:xfrm>
        </p:spPr>
        <p:txBody>
          <a:bodyPr lIns="91440" tIns="45720" rIns="91440" bIns="4572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u="none" strike="noStrike" kern="1200" cap="none" spc="200" normalizeH="0" baseline="0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3288632" y="3502229"/>
            <a:ext cx="6513088" cy="702126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400" baseline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>
                <a:solidFill>
                  <a:srgbClr val="A87E69"/>
                </a:solidFill>
              </a:defRPr>
            </a:lvl2pPr>
            <a:lvl3pPr>
              <a:defRPr>
                <a:solidFill>
                  <a:srgbClr val="A87E69"/>
                </a:solidFill>
              </a:defRPr>
            </a:lvl3pPr>
            <a:lvl4pPr>
              <a:defRPr>
                <a:solidFill>
                  <a:srgbClr val="A87E69"/>
                </a:solidFill>
              </a:defRPr>
            </a:lvl4pPr>
            <a:lvl5pPr>
              <a:defRPr>
                <a:solidFill>
                  <a:srgbClr val="A87E69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  <p:custDataLst>
              <p:tags r:id="rId10"/>
            </p:custDataLst>
          </p:nvPr>
        </p:nvSpPr>
        <p:spPr>
          <a:xfrm>
            <a:off x="5573938" y="4332923"/>
            <a:ext cx="1942478" cy="469265"/>
          </a:xfrm>
        </p:spPr>
        <p:txBody>
          <a:bodyPr lIns="91440" tIns="45720" rIns="91440" bIns="45720" anchor="ctr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rgbClr val="A87E69"/>
                </a:solidFill>
              </a:defRPr>
            </a:lvl2pPr>
            <a:lvl3pPr>
              <a:defRPr>
                <a:solidFill>
                  <a:srgbClr val="A87E69"/>
                </a:solidFill>
              </a:defRPr>
            </a:lvl3pPr>
            <a:lvl4pPr>
              <a:defRPr>
                <a:solidFill>
                  <a:srgbClr val="A87E69"/>
                </a:solidFill>
              </a:defRPr>
            </a:lvl4pPr>
            <a:lvl5pPr>
              <a:defRPr>
                <a:solidFill>
                  <a:srgbClr val="A87E69"/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081463" y="3033905"/>
            <a:ext cx="8448806" cy="880745"/>
          </a:xfrm>
        </p:spPr>
        <p:txBody>
          <a:bodyPr lIns="91440" tIns="45720" rIns="91440" bIns="45720" anchor="t" anchorCtr="0">
            <a:normAutofit/>
          </a:bodyPr>
          <a:lstStyle>
            <a:lvl1pPr algn="ctr">
              <a:defRPr sz="4800" u="none" strike="noStrike" kern="1200" cap="none" spc="300" normalizeH="0" baseline="0">
                <a:gradFill>
                  <a:gsLst>
                    <a:gs pos="0">
                      <a:srgbClr val="FEFCFF"/>
                    </a:gs>
                    <a:gs pos="100000">
                      <a:srgbClr val="C8C7C7"/>
                    </a:gs>
                  </a:gsLst>
                  <a:lin ang="0" scaled="0"/>
                </a:gra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2081463" y="4003551"/>
            <a:ext cx="8448806" cy="977523"/>
          </a:xfrm>
        </p:spPr>
        <p:txBody>
          <a:bodyPr lIns="91440" tIns="45720" rIns="91440" bIns="4572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400" b="0" i="0" u="none" strike="noStrike" kern="1200" cap="none" spc="150" normalizeH="0" baseline="0" noProof="1">
                <a:solidFill>
                  <a:schemeClr val="accent3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点击此处添加正文，文字是您思想的提炼，为了演示发布的良好效果，请言简意赅的阐述您的观点。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lIns="91440" tIns="45720" rIns="91440" bIns="45720"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lIns="91440" tIns="45720" rIns="91440" bIns="45720"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rm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949700" y="2473981"/>
            <a:ext cx="4292600" cy="89916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gradFill>
                  <a:gsLst>
                    <a:gs pos="0">
                      <a:srgbClr val="FEFCFF"/>
                    </a:gs>
                    <a:gs pos="100000">
                      <a:srgbClr val="C8C7C7"/>
                    </a:gs>
                  </a:gsLst>
                  <a:lin ang="0" scaled="0"/>
                </a:gra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1440" tIns="45720" rIns="91440" bIns="45720"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1440" tIns="45720" rIns="91440" bIns="45720"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3949700" y="3484853"/>
            <a:ext cx="4292600" cy="457200"/>
          </a:xfrm>
        </p:spPr>
        <p:txBody>
          <a:bodyPr lIns="91440" tIns="45720" rIns="91440" bIns="4572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rgbClr val="A87E69"/>
                </a:solidFill>
              </a:defRPr>
            </a:lvl2pPr>
            <a:lvl3pPr>
              <a:defRPr>
                <a:solidFill>
                  <a:srgbClr val="A87E69"/>
                </a:solidFill>
              </a:defRPr>
            </a:lvl3pPr>
            <a:lvl4pPr>
              <a:defRPr>
                <a:solidFill>
                  <a:srgbClr val="A87E69"/>
                </a:solidFill>
              </a:defRPr>
            </a:lvl4pPr>
            <a:lvl5pPr>
              <a:defRPr>
                <a:solidFill>
                  <a:srgbClr val="A87E69"/>
                </a:solidFill>
              </a:defRPr>
            </a:lvl5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4222750" y="5721267"/>
            <a:ext cx="3746500" cy="457200"/>
          </a:xfrm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rgbClr val="A87E69"/>
                </a:solidFill>
              </a:defRPr>
            </a:lvl2pPr>
            <a:lvl3pPr>
              <a:defRPr>
                <a:solidFill>
                  <a:srgbClr val="A87E69"/>
                </a:solidFill>
              </a:defRPr>
            </a:lvl3pPr>
            <a:lvl4pPr>
              <a:defRPr>
                <a:solidFill>
                  <a:srgbClr val="A87E69"/>
                </a:solidFill>
              </a:defRPr>
            </a:lvl4pPr>
            <a:lvl5pPr>
              <a:defRPr>
                <a:solidFill>
                  <a:srgbClr val="A87E69"/>
                </a:solidFill>
              </a:defRPr>
            </a:lvl5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6" Type="http://schemas.openxmlformats.org/officeDocument/2006/relationships/theme" Target="../theme/theme2.xml"/><Relationship Id="rId25" Type="http://schemas.openxmlformats.org/officeDocument/2006/relationships/tags" Target="../tags/tag174.xml"/><Relationship Id="rId24" Type="http://schemas.openxmlformats.org/officeDocument/2006/relationships/tags" Target="../tags/tag173.xml"/><Relationship Id="rId23" Type="http://schemas.openxmlformats.org/officeDocument/2006/relationships/tags" Target="../tags/tag172.xml"/><Relationship Id="rId22" Type="http://schemas.openxmlformats.org/officeDocument/2006/relationships/tags" Target="../tags/tag171.xml"/><Relationship Id="rId21" Type="http://schemas.openxmlformats.org/officeDocument/2006/relationships/tags" Target="../tags/tag170.xml"/><Relationship Id="rId20" Type="http://schemas.openxmlformats.org/officeDocument/2006/relationships/tags" Target="../tags/tag169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bg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7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95.xml"/><Relationship Id="rId2" Type="http://schemas.openxmlformats.org/officeDocument/2006/relationships/image" Target="../media/image11.png"/><Relationship Id="rId1" Type="http://schemas.openxmlformats.org/officeDocument/2006/relationships/tags" Target="../tags/tag19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2.xml"/><Relationship Id="rId1" Type="http://schemas.openxmlformats.org/officeDocument/2006/relationships/tags" Target="../tags/tag21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1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16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19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21.xml"/><Relationship Id="rId1" Type="http://schemas.openxmlformats.org/officeDocument/2006/relationships/tags" Target="../tags/tag2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288665" y="2130425"/>
            <a:ext cx="7513320" cy="899160"/>
          </a:xfrm>
        </p:spPr>
        <p:txBody>
          <a:bodyPr lIns="90000" tIns="46800" rIns="90000" bIns="0">
            <a:normAutofit fontScale="90000"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 noProof="0">
                <a:gradFill>
                  <a:gsLst>
                    <a:gs pos="0">
                      <a:schemeClr val="lt1"/>
                    </a:gs>
                    <a:gs pos="100000">
                      <a:srgbClr val="C8C7C7"/>
                    </a:gs>
                  </a:gsLst>
                  <a:lin ang="0" scaled="0"/>
                </a:gradFill>
              </a:rPr>
              <a:t>隐形矫治生物力学分析</a:t>
            </a:r>
            <a:endParaRPr lang="zh-CN" altLang="en-US" sz="5400" noProof="0">
              <a:gradFill>
                <a:gsLst>
                  <a:gs pos="0">
                    <a:schemeClr val="lt1"/>
                  </a:gs>
                  <a:gs pos="100000">
                    <a:srgbClr val="C8C7C7"/>
                  </a:gs>
                </a:gsLst>
                <a:lin ang="0" scaled="0"/>
              </a:gra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4765" y="1980565"/>
            <a:ext cx="9476105" cy="46164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8925" y="85979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一、口腔正畸技术的发展史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02590" y="1721485"/>
            <a:ext cx="1157795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口腔正畸学是一门古老而新兴的学科，有着悠久的历史，随着技术的不断创新与患者需求的提高，1997年无托槽隐形矫治技术应运而生，因其具有隐形、舒适、美观的特点，近年来广受患者的欢迎。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经过广大口腔医生和研究人员的不断努力，数字化技术快速进步，未来数字化技术将渗透到临床治疗的各个方面。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065" y="52070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二、正畸矫治过程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065" y="2077085"/>
            <a:ext cx="5666105" cy="38849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998845" y="2127250"/>
            <a:ext cx="609600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正畸的矫治过程通常分为两个阶段：生物力学阶段和生物学阶段。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生物力学阶段：矫治器产生各种矫治力作用于牙、𬌗、颅面等软组织使之产生应力的阶段。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生物学阶段：应力使牙颌系统发生组织学改建的阶段。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3040" y="51371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三、透明矫治器的生物力学原理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65" y="1845945"/>
            <a:ext cx="4225925" cy="386524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162425" y="2346325"/>
            <a:ext cx="8081645" cy="3230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阻力中心：指物体周围约束其运动阻力的简化中心。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单根牙阻力中心：牙长轴上，位于冠1/3与中1/3交界处。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多根牙阻力中心：根分叉下1-2mm处。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GIF 2022-12-2 14-00-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85" y="1534795"/>
            <a:ext cx="6449695" cy="394779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797675" y="2136775"/>
            <a:ext cx="524383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内收前牙时，作用在牙冠不通过阻力中心的矫治力使前牙内倾，必须在牙冠上加一个反方向力矩M' 以对抗矫治力产生的前牙内倾力矩M ，为了达到整体移动。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当M' = M 时：牙整体内收。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IF 2022-12-2 14-04-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660" y="995045"/>
            <a:ext cx="6045200" cy="486791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6361430" y="2228850"/>
            <a:ext cx="5777865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内收前牙时，当施加的使牙整体移动的反方向力矩M' 不能对抗矫治力产生的前牙内倾力矩M时，前牙内收转矩失控。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当M' &lt; M 时：牙内倾内收。内收前牙转矩失控！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71170" y="1483995"/>
            <a:ext cx="9454515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以尖牙远中移动为例：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推：增宽尖牙近中间隙（0.25mm）使透明矫治器嵌入。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拉：缩小尖牙远中间隙（0.25mm）使透明矫治器嵌入。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压入、伸长、转矩控制原理类似。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力学机制：作用力和反作用力定律。</a:t>
            </a:r>
            <a:r>
              <a:rPr lang="en-US" altLang="zh-CN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lang="en-US" altLang="zh-CN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710" y="80835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四、透明矫治器的牙移动原理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95" y="1562100"/>
            <a:ext cx="7329170" cy="398462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7687310" y="1969770"/>
            <a:ext cx="429387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以拔牙病例为例：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在拔除双尖牙关闭拔牙间隙的过程中，为了保证足够的后牙支抗，磨牙上设计优化支抗附件来抵抗牙冠的倾斜移动，从而获得磨牙的整体移动。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" y="1245235"/>
            <a:ext cx="4919345" cy="436753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267960" y="2621915"/>
            <a:ext cx="6521450" cy="1783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en-US" altLang="zh-CN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20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尖牙向远中移动的过程中，为了获得尖牙的整体移动，我们在尖牙上设计成对的控根附件来抵抗尖牙远中倾斜的力量。</a:t>
            </a:r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710" y="894715"/>
            <a:ext cx="73837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五、透明矫治器拔牙矫治可能存在的问题</a:t>
            </a:r>
            <a:endParaRPr lang="zh-CN" altLang="en-US" sz="28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107440" y="2026285"/>
            <a:ext cx="75844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过山车效应：前后牙容易发生转矩失控，及覆𬌗加深。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096260"/>
            <a:ext cx="8441690" cy="3565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12115" y="1557020"/>
            <a:ext cx="115773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拔牙病例治疗中出现过山车效应的生物力学机制是什么？我们又该怎样来防止出现这样的问题？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19785" y="3880485"/>
            <a:ext cx="3163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细思不恐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2890" y="63436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一、从“盲人摸象”说起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90" y="2159000"/>
            <a:ext cx="6111240" cy="38633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487795" y="2660015"/>
            <a:ext cx="562546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将生物力学比喻为“一头力大无穷的大象”  ，它可以解决所有的错𬌗畸形问题，但是这样一头大象能够解决所有问题的根源来自于这头“大象”要有战略、战术和方法。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8115" y="58991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二、隐形矫治生物力学基本原理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455" y="2407285"/>
            <a:ext cx="4098290" cy="345313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15595" y="154813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1、牙移动的组织生物学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4413250" y="2703195"/>
            <a:ext cx="769683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正畸牙移动是利用机械力量，促使牙周组织在一定时期内产生一种在生理限度内的组织改变，从而使牙齿向预定方向移动，是牙周组织对机械力的一种生物学反应。近年来，随着研究手段的不断改进，对受力后牙周组织的组织学变化有了进一步的了解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1805" y="80835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2、牙移动的控制理论 M/F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85" y="1877695"/>
            <a:ext cx="5681980" cy="42125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963285" y="0"/>
            <a:ext cx="6228715" cy="6858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（1）当M/F=0时，旋转中心在阻力中心和根尖之间，靠近阻力中心（图中A位置）。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（2）当M/F增大时，旋转中心移到根尖（图中B位置）。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（3）当M/F=10/1时，旋转中心移动根尖方的无穷远处（图中C位置），牙齿平动。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（4）当M/F超过10/1时，旋转改变方向，旋转中心从切缘方的无穷远处（图中D位置）移向切缘。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（5）当M/F继续增大，约为12/1或13/1时，旋转中心移到切缘（图中E位置）。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（6）当M/F逼近无穷大时，旋转中心逼近阻力中心（图中F位置），牙齿接近于单纯转动。</a:t>
            </a:r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93370" y="1640840"/>
            <a:ext cx="1174305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3、隐形矫治生物力学的加力原理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在加力原理上，固定矫治技术的力量来源于各种弹性材料，通过托槽将力量传到到牙-牙周组织，而透明矫治器依靠患者按时佩戴牙套与定期更换牙套而加力，加力很充实，换牙套就会持续加力，但是因为牙套与牙齿的作用点是模糊的，不知道哪些牙齿在受力，所以特别强调复诊监控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51744"/>
          <a:stretch>
            <a:fillRect/>
          </a:stretch>
        </p:blipFill>
        <p:spPr>
          <a:xfrm>
            <a:off x="200660" y="746125"/>
            <a:ext cx="3408680" cy="24263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" y="3953510"/>
            <a:ext cx="3408680" cy="24345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935730" y="2393950"/>
            <a:ext cx="815721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以压低前牙为例，膜片的整体形变，后牙上的固位附件确保使前牙区受力，但受力方向有牙冠舌向分力，压力点可以帮助调整压低力量顺着牙长轴进行，在有间隙的情况下，压低力得以顺利表达。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9360" y="3408045"/>
            <a:ext cx="6229985" cy="323913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07670" y="1247140"/>
            <a:ext cx="115684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以拔牙病例的附件设计为例思考作用力与反作用力，目标牙的压低与支抗牙的伸长需要平衡，注意附件上不需要过度支抗设计。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2390" y="59690"/>
            <a:ext cx="11968480" cy="6739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4、牙套的加力方式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接下来谭理军副教授结合四个病例的设计与结果分析，总结透明矫治器的加力方式有四点：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（1）膜片整体形变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（2）牙套局部功能件（Power Ridge，压力点）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（3）橡皮圈牵引（补充透明矫治器加力模糊性与材料力学上的不足）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（4）片段弓（协助整平排齐，纠正牙轴近远中倾斜）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286385"/>
            <a:ext cx="6636385" cy="24142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50" y="2816225"/>
            <a:ext cx="6391910" cy="39700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68275" y="1998345"/>
            <a:ext cx="1185481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以根舌向转矩为例，牙冠唇侧龈方及舌侧颌方Power Ridge，在牙内收时形成加力偶M，使根舌向转矩的表达有效率大大提高。临床上必须用好Power Ridge。因为Power Ridge的施力是一个生物力学的转换过程，带有Power Ridge的牙套容易在牙冠切缘舌方脱位，在牙冠龈缘舌侧形成不利力点，影响Power Ridge的表达，用咬胶控制好牙套在牙冠切缘的就位，才能使Power Ridge发挥力学，达到原位控根的效果。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885" y="260350"/>
            <a:ext cx="10758170" cy="2550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330" y="3056255"/>
            <a:ext cx="7447280" cy="37147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9885" y="103441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rPr>
              <a:t>三、隐形矫治技术的控制性牙移动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49885" y="2169795"/>
            <a:ext cx="1168336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在传统固定矫治中，各类移动的先后进行，或者是加力之后，牙齿自己寻找特定的轨道移动就位。一般情况下，我们很少关注牙齿的具体就位路径。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隐形矫治中牙移动的控制不是各类基本牙移动控制方法的叠加。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830" y="179070"/>
            <a:ext cx="6052820" cy="33489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635" y="3649980"/>
            <a:ext cx="6154420" cy="31210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41630" y="2517140"/>
            <a:ext cx="1150810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牙套就是在矛盾中求生存，在一定脱套范围内模糊与容差中平衡加力。此外，不管是压低还是转矩，牙周的健康是确保牙套就位非常关键的因素，同时压低内收，牙冠很长，牙周差，牙治疗前牙冠舌倾等因素存在时，医生需要考虑分步使力学表达充分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67665" y="1475740"/>
            <a:ext cx="11456670" cy="3599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1、关键理念一：牙齿跟上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牙套要发挥好作用，需要抱紧牙齿 — 要有适当的间隙，要有良好的固位形，传统附件可以增强矫治器对牙的卡抱作用，优化附件设计M/F达到更好的力学控制。透明矫治器同固定矫治器一样，也存在资深的力学设计缺陷，材料力学的不足，和医生对其认知上的暂时不足，所以需要医生调整力学让牙齿跟上牙套，Aligner 之外的任何装置都是为了协助或者加速Aligner移动牙齿。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81305" y="1024890"/>
            <a:ext cx="11629390" cy="54463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2、关键理念二：控制牙移动路径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隐形矫治中牙移动控制，不是固定矫治中各种基本牙移动类型的叠加，而是控制牙移动路径。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altLang="zh-CN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形矫治需要设计一个力量体系，可以通过不同牙套形状，实现牙齿由各种牙移动类型组成的牙移动路径的移动，牙套不是终末位置，而是牙移动的动力装置。只有用上相应的理念，才是隐形矫治，而不是简单的戴隐形的牙套，我们需要理解隐形矫治生物力学，利用隐形矫治技术来更好地使用隐形矫治器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49700" y="2473981"/>
            <a:ext cx="4292600" cy="899167"/>
          </a:xfrm>
        </p:spPr>
        <p:txBody>
          <a:bodyPr lIns="91440" tIns="45720" rIns="91440" bIns="45720"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4900">
                <a:gradFill>
                  <a:gsLst>
                    <a:gs pos="0">
                      <a:schemeClr val="lt1"/>
                    </a:gs>
                    <a:gs pos="100000">
                      <a:srgbClr val="C8C7C7"/>
                    </a:gs>
                  </a:gsLst>
                  <a:lin ang="0" scaled="0"/>
                </a:gradFill>
              </a:rPr>
              <a:t>THANK </a:t>
            </a:r>
            <a:endParaRPr lang="en-US" altLang="zh-CN" sz="4900">
              <a:gradFill>
                <a:gsLst>
                  <a:gs pos="0">
                    <a:schemeClr val="lt1"/>
                  </a:gs>
                  <a:gs pos="100000">
                    <a:srgbClr val="C8C7C7"/>
                  </a:gs>
                </a:gsLst>
                <a:lin ang="0" scaled="0"/>
              </a:gra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64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1864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TEMPLATE_THUMBS_INDEX" val="1、3、6、15、16、19、21"/>
  <p:tag name="KSO_WM_TEMPLATE_SUBCATEGORY" val="0"/>
  <p:tag name="KSO_WM_TEMPLATE_MASTER_TYPE" val="1"/>
  <p:tag name="KSO_WM_TEMPLATE_COLOR_TYPE" val="0"/>
  <p:tag name="KSO_WM_TAG_VERSION" val="1.0"/>
  <p:tag name="KSO_WM_BEAUTIFY_FLAG" val="#wm#"/>
  <p:tag name="KSO_WM_TEMPLATE_CATEGORY" val="custom"/>
  <p:tag name="KSO_WM_TEMPLATE_INDEX" val="20218642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642_1*a*1"/>
  <p:tag name="KSO_WM_TEMPLATE_CATEGORY" val="custom"/>
  <p:tag name="KSO_WM_TEMPLATE_INDEX" val="20218642"/>
  <p:tag name="KSO_WM_UNIT_LAYERLEVEL" val="1"/>
  <p:tag name="KSO_WM_TAG_VERSION" val="1.0"/>
  <p:tag name="KSO_WM_BEAUTIFY_FLAG" val="#wm#"/>
  <p:tag name="KSO_WM_UNIT_PRESET_TEXT" val="心怀梦想路致远方"/>
</p:tagLst>
</file>

<file path=ppt/tags/tag176.xml><?xml version="1.0" encoding="utf-8"?>
<p:tagLst xmlns:p="http://schemas.openxmlformats.org/presentationml/2006/main">
  <p:tag name="KSO_WM_TEMPLATE_THUMBS_INDEX" val="1、3、6、15、16、19、21"/>
  <p:tag name="KSO_WM_SLIDE_ID" val="custom20218642_1"/>
  <p:tag name="KSO_WM_TEMPLATE_SUBCATEGORY" val="0"/>
  <p:tag name="KSO_WM_TEMPLATE_MASTER_TYPE" val="1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18642"/>
  <p:tag name="KSO_WM_SLIDE_LAYOUT" val="a_b_f"/>
  <p:tag name="KSO_WM_SLIDE_LAYOUT_CNT" val="1_1_2"/>
</p:tagLst>
</file>

<file path=ppt/tags/tag1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8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9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0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1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2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2"/>
  <p:tag name="KSO_WM_SLIDE_BACKGROUND_TYPE" val="general"/>
</p:tagLst>
</file>

<file path=ppt/tags/tag2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8642_21*a*1"/>
  <p:tag name="KSO_WM_TEMPLATE_CATEGORY" val="custom"/>
  <p:tag name="KSO_WM_TEMPLATE_INDEX" val="20218642"/>
  <p:tag name="KSO_WM_UNIT_LAYERLEVEL" val="1"/>
  <p:tag name="KSO_WM_TAG_VERSION" val="1.0"/>
  <p:tag name="KSO_WM_BEAUTIFY_FLAG" val="#wm#"/>
  <p:tag name="KSO_WM_UNIT_PRESET_TEXT" val="感谢大家"/>
</p:tagLst>
</file>

<file path=ppt/tags/tag227.xml><?xml version="1.0" encoding="utf-8"?>
<p:tagLst xmlns:p="http://schemas.openxmlformats.org/presentationml/2006/main">
  <p:tag name="KSO_WM_SLIDE_ID" val="custom20218642_21"/>
  <p:tag name="KSO_WM_TEMPLATE_SUBCATEGORY" val="0"/>
  <p:tag name="KSO_WM_TEMPLATE_MASTER_TYPE" val="1"/>
  <p:tag name="KSO_WM_TEMPLATE_COLOR_TYPE" val="0"/>
  <p:tag name="KSO_WM_SLIDE_TYPE" val="endPage"/>
  <p:tag name="KSO_WM_SLIDE_SUBTYPE" val="pureTxt"/>
  <p:tag name="KSO_WM_SLIDE_ITEM_CNT" val="0"/>
  <p:tag name="KSO_WM_SLIDE_INDEX" val="21"/>
  <p:tag name="KSO_WM_TAG_VERSION" val="1.0"/>
  <p:tag name="KSO_WM_BEAUTIFY_FLAG" val="#wm#"/>
  <p:tag name="KSO_WM_TEMPLATE_CATEGORY" val="custom"/>
  <p:tag name="KSO_WM_TEMPLATE_INDEX" val="20218642"/>
  <p:tag name="KSO_WM_SLIDE_LAYOUT" val="a_f"/>
  <p:tag name="KSO_WM_SLIDE_LAYOUT_CNT" val="1_2"/>
</p:tagLst>
</file>

<file path=ppt/tags/tag228.xml><?xml version="1.0" encoding="utf-8"?>
<p:tagLst xmlns:p="http://schemas.openxmlformats.org/presentationml/2006/main">
  <p:tag name="COMMONDATA" val="eyJoZGlkIjoiYTcyZDkyODQyYTg1MDBhMjVkYmFmN2EyNzAyZjIxYTkifQ=="/>
  <p:tag name="KSO_WPP_MARK_KEY" val="79a45fea-f5bb-4e17-b838-045dc2657f9a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333333"/>
      </a:dk2>
      <a:lt2>
        <a:srgbClr val="1A1A1A"/>
      </a:lt2>
      <a:accent1>
        <a:srgbClr val="D85622"/>
      </a:accent1>
      <a:accent2>
        <a:srgbClr val="CE7E5E"/>
      </a:accent2>
      <a:accent3>
        <a:srgbClr val="C9A394"/>
      </a:accent3>
      <a:accent4>
        <a:srgbClr val="C99495"/>
      </a:accent4>
      <a:accent5>
        <a:srgbClr val="CE5EA3"/>
      </a:accent5>
      <a:accent6>
        <a:srgbClr val="B122D8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2731</Words>
  <Application>WPS 演示</Application>
  <PresentationFormat>宽屏</PresentationFormat>
  <Paragraphs>129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BatangChe</vt:lpstr>
      <vt:lpstr>Segoe Print</vt:lpstr>
      <vt:lpstr>Office 主题​​</vt:lpstr>
      <vt:lpstr>4_Office 主题​​</vt:lpstr>
      <vt:lpstr>隐形矫治生物力学分析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幼儿园大哥大</cp:lastModifiedBy>
  <cp:revision>195</cp:revision>
  <dcterms:created xsi:type="dcterms:W3CDTF">2019-06-19T02:08:00Z</dcterms:created>
  <dcterms:modified xsi:type="dcterms:W3CDTF">2022-12-02T06:54:47Z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36F9C4F367C2444DA00C2AF424CA842B</vt:lpwstr>
  </property>
</Properties>
</file>