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3" r:id="rId3"/>
  </p:sldMasterIdLst>
  <p:notesMasterIdLst>
    <p:notesMasterId r:id="rId173"/>
  </p:notesMasterIdLst>
  <p:sldIdLst>
    <p:sldId id="276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294" r:id="rId12"/>
    <p:sldId id="259" r:id="rId13"/>
    <p:sldId id="303" r:id="rId14"/>
    <p:sldId id="305" r:id="rId15"/>
    <p:sldId id="306" r:id="rId16"/>
    <p:sldId id="308" r:id="rId17"/>
    <p:sldId id="309" r:id="rId18"/>
    <p:sldId id="304" r:id="rId19"/>
    <p:sldId id="310" r:id="rId20"/>
    <p:sldId id="311" r:id="rId21"/>
    <p:sldId id="327" r:id="rId22"/>
    <p:sldId id="341" r:id="rId23"/>
    <p:sldId id="328" r:id="rId24"/>
    <p:sldId id="329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2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1" r:id="rId46"/>
    <p:sldId id="352" r:id="rId47"/>
    <p:sldId id="353" r:id="rId48"/>
    <p:sldId id="371" r:id="rId49"/>
    <p:sldId id="354" r:id="rId50"/>
    <p:sldId id="355" r:id="rId51"/>
    <p:sldId id="356" r:id="rId52"/>
    <p:sldId id="357" r:id="rId53"/>
    <p:sldId id="358" r:id="rId54"/>
    <p:sldId id="359" r:id="rId55"/>
    <p:sldId id="360" r:id="rId56"/>
    <p:sldId id="361" r:id="rId57"/>
    <p:sldId id="362" r:id="rId58"/>
    <p:sldId id="363" r:id="rId59"/>
    <p:sldId id="372" r:id="rId60"/>
    <p:sldId id="373" r:id="rId61"/>
    <p:sldId id="374" r:id="rId62"/>
    <p:sldId id="375" r:id="rId63"/>
    <p:sldId id="376" r:id="rId64"/>
    <p:sldId id="396" r:id="rId65"/>
    <p:sldId id="377" r:id="rId66"/>
    <p:sldId id="378" r:id="rId67"/>
    <p:sldId id="379" r:id="rId68"/>
    <p:sldId id="380" r:id="rId69"/>
    <p:sldId id="381" r:id="rId70"/>
    <p:sldId id="382" r:id="rId71"/>
    <p:sldId id="383" r:id="rId72"/>
    <p:sldId id="384" r:id="rId73"/>
    <p:sldId id="397" r:id="rId74"/>
    <p:sldId id="385" r:id="rId75"/>
    <p:sldId id="438" r:id="rId76"/>
    <p:sldId id="386" r:id="rId77"/>
    <p:sldId id="387" r:id="rId78"/>
    <p:sldId id="388" r:id="rId79"/>
    <p:sldId id="389" r:id="rId80"/>
    <p:sldId id="390" r:id="rId81"/>
    <p:sldId id="470" r:id="rId82"/>
    <p:sldId id="391" r:id="rId83"/>
    <p:sldId id="392" r:id="rId84"/>
    <p:sldId id="393" r:id="rId85"/>
    <p:sldId id="394" r:id="rId86"/>
    <p:sldId id="395" r:id="rId87"/>
    <p:sldId id="364" r:id="rId88"/>
    <p:sldId id="365" r:id="rId89"/>
    <p:sldId id="366" r:id="rId90"/>
    <p:sldId id="367" r:id="rId91"/>
    <p:sldId id="516" r:id="rId92"/>
    <p:sldId id="368" r:id="rId93"/>
    <p:sldId id="497" r:id="rId94"/>
    <p:sldId id="498" r:id="rId95"/>
    <p:sldId id="499" r:id="rId96"/>
    <p:sldId id="500" r:id="rId97"/>
    <p:sldId id="553" r:id="rId98"/>
    <p:sldId id="501" r:id="rId99"/>
    <p:sldId id="502" r:id="rId100"/>
    <p:sldId id="503" r:id="rId101"/>
    <p:sldId id="554" r:id="rId102"/>
    <p:sldId id="504" r:id="rId103"/>
    <p:sldId id="505" r:id="rId104"/>
    <p:sldId id="506" r:id="rId105"/>
    <p:sldId id="507" r:id="rId106"/>
    <p:sldId id="555" r:id="rId107"/>
    <p:sldId id="508" r:id="rId108"/>
    <p:sldId id="509" r:id="rId109"/>
    <p:sldId id="510" r:id="rId110"/>
    <p:sldId id="556" r:id="rId111"/>
    <p:sldId id="511" r:id="rId112"/>
    <p:sldId id="512" r:id="rId113"/>
    <p:sldId id="513" r:id="rId114"/>
    <p:sldId id="557" r:id="rId115"/>
    <p:sldId id="558" r:id="rId116"/>
    <p:sldId id="559" r:id="rId117"/>
    <p:sldId id="560" r:id="rId118"/>
    <p:sldId id="561" r:id="rId119"/>
    <p:sldId id="562" r:id="rId120"/>
    <p:sldId id="563" r:id="rId121"/>
    <p:sldId id="564" r:id="rId122"/>
    <p:sldId id="514" r:id="rId123"/>
    <p:sldId id="565" r:id="rId124"/>
    <p:sldId id="574" r:id="rId125"/>
    <p:sldId id="566" r:id="rId126"/>
    <p:sldId id="567" r:id="rId127"/>
    <p:sldId id="568" r:id="rId128"/>
    <p:sldId id="569" r:id="rId129"/>
    <p:sldId id="570" r:id="rId130"/>
    <p:sldId id="571" r:id="rId131"/>
    <p:sldId id="572" r:id="rId132"/>
    <p:sldId id="573" r:id="rId133"/>
    <p:sldId id="515" r:id="rId134"/>
    <p:sldId id="369" r:id="rId135"/>
    <p:sldId id="370" r:id="rId136"/>
    <p:sldId id="575" r:id="rId137"/>
    <p:sldId id="576" r:id="rId138"/>
    <p:sldId id="577" r:id="rId139"/>
    <p:sldId id="578" r:id="rId140"/>
    <p:sldId id="592" r:id="rId141"/>
    <p:sldId id="579" r:id="rId142"/>
    <p:sldId id="580" r:id="rId143"/>
    <p:sldId id="581" r:id="rId144"/>
    <p:sldId id="582" r:id="rId145"/>
    <p:sldId id="583" r:id="rId146"/>
    <p:sldId id="584" r:id="rId147"/>
    <p:sldId id="585" r:id="rId148"/>
    <p:sldId id="593" r:id="rId149"/>
    <p:sldId id="586" r:id="rId150"/>
    <p:sldId id="587" r:id="rId151"/>
    <p:sldId id="588" r:id="rId152"/>
    <p:sldId id="589" r:id="rId153"/>
    <p:sldId id="590" r:id="rId154"/>
    <p:sldId id="594" r:id="rId155"/>
    <p:sldId id="595" r:id="rId156"/>
    <p:sldId id="596" r:id="rId157"/>
    <p:sldId id="597" r:id="rId158"/>
    <p:sldId id="598" r:id="rId159"/>
    <p:sldId id="599" r:id="rId160"/>
    <p:sldId id="600" r:id="rId161"/>
    <p:sldId id="601" r:id="rId162"/>
    <p:sldId id="602" r:id="rId163"/>
    <p:sldId id="603" r:id="rId164"/>
    <p:sldId id="604" r:id="rId165"/>
    <p:sldId id="605" r:id="rId166"/>
    <p:sldId id="607" r:id="rId167"/>
    <p:sldId id="606" r:id="rId168"/>
    <p:sldId id="608" r:id="rId169"/>
    <p:sldId id="609" r:id="rId170"/>
    <p:sldId id="610" r:id="rId171"/>
    <p:sldId id="611" r:id="rId172"/>
    <p:sldId id="612" r:id="rId174"/>
    <p:sldId id="613" r:id="rId175"/>
    <p:sldId id="614" r:id="rId176"/>
    <p:sldId id="615" r:id="rId177"/>
    <p:sldId id="616" r:id="rId178"/>
    <p:sldId id="617" r:id="rId179"/>
    <p:sldId id="618" r:id="rId180"/>
    <p:sldId id="619" r:id="rId181"/>
    <p:sldId id="620" r:id="rId182"/>
    <p:sldId id="591" r:id="rId183"/>
    <p:sldId id="621" r:id="rId184"/>
    <p:sldId id="622" r:id="rId185"/>
    <p:sldId id="623" r:id="rId186"/>
    <p:sldId id="288" r:id="rId187"/>
  </p:sldIdLst>
  <p:sldSz cx="12192000" cy="6858000"/>
  <p:notesSz cx="6858000" cy="9144000"/>
  <p:custDataLst>
    <p:tags r:id="rId19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oJscRQUwyBQX6o9aqYIWOA==" hashData="EVcsjht9dwrRRA56EwMxwng9zo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EED"/>
    <a:srgbClr val="1E9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92"/>
    <p:restoredTop sz="72861"/>
  </p:normalViewPr>
  <p:slideViewPr>
    <p:cSldViewPr snapToGrid="0" snapToObjects="1">
      <p:cViewPr>
        <p:scale>
          <a:sx n="70" d="100"/>
          <a:sy n="70" d="100"/>
        </p:scale>
        <p:origin x="28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1" Type="http://schemas.openxmlformats.org/officeDocument/2006/relationships/tags" Target="tags/tag7.xml"/><Relationship Id="rId190" Type="http://schemas.openxmlformats.org/officeDocument/2006/relationships/tableStyles" Target="tableStyles.xml"/><Relationship Id="rId19" Type="http://schemas.openxmlformats.org/officeDocument/2006/relationships/slide" Target="slides/slide16.xml"/><Relationship Id="rId189" Type="http://schemas.openxmlformats.org/officeDocument/2006/relationships/viewProps" Target="viewProps.xml"/><Relationship Id="rId188" Type="http://schemas.openxmlformats.org/officeDocument/2006/relationships/presProps" Target="presProps.xml"/><Relationship Id="rId187" Type="http://schemas.openxmlformats.org/officeDocument/2006/relationships/slide" Target="slides/slide183.xml"/><Relationship Id="rId186" Type="http://schemas.openxmlformats.org/officeDocument/2006/relationships/slide" Target="slides/slide182.xml"/><Relationship Id="rId185" Type="http://schemas.openxmlformats.org/officeDocument/2006/relationships/slide" Target="slides/slide181.xml"/><Relationship Id="rId184" Type="http://schemas.openxmlformats.org/officeDocument/2006/relationships/slide" Target="slides/slide180.xml"/><Relationship Id="rId183" Type="http://schemas.openxmlformats.org/officeDocument/2006/relationships/slide" Target="slides/slide179.xml"/><Relationship Id="rId182" Type="http://schemas.openxmlformats.org/officeDocument/2006/relationships/slide" Target="slides/slide178.xml"/><Relationship Id="rId181" Type="http://schemas.openxmlformats.org/officeDocument/2006/relationships/slide" Target="slides/slide177.xml"/><Relationship Id="rId180" Type="http://schemas.openxmlformats.org/officeDocument/2006/relationships/slide" Target="slides/slide176.xml"/><Relationship Id="rId18" Type="http://schemas.openxmlformats.org/officeDocument/2006/relationships/slide" Target="slides/slide15.xml"/><Relationship Id="rId179" Type="http://schemas.openxmlformats.org/officeDocument/2006/relationships/slide" Target="slides/slide175.xml"/><Relationship Id="rId178" Type="http://schemas.openxmlformats.org/officeDocument/2006/relationships/slide" Target="slides/slide174.xml"/><Relationship Id="rId177" Type="http://schemas.openxmlformats.org/officeDocument/2006/relationships/slide" Target="slides/slide173.xml"/><Relationship Id="rId176" Type="http://schemas.openxmlformats.org/officeDocument/2006/relationships/slide" Target="slides/slide172.xml"/><Relationship Id="rId175" Type="http://schemas.openxmlformats.org/officeDocument/2006/relationships/slide" Target="slides/slide171.xml"/><Relationship Id="rId174" Type="http://schemas.openxmlformats.org/officeDocument/2006/relationships/slide" Target="slides/slide170.xml"/><Relationship Id="rId173" Type="http://schemas.openxmlformats.org/officeDocument/2006/relationships/notesMaster" Target="notesMasters/notesMaster1.xml"/><Relationship Id="rId172" Type="http://schemas.openxmlformats.org/officeDocument/2006/relationships/slide" Target="slides/slide169.xml"/><Relationship Id="rId171" Type="http://schemas.openxmlformats.org/officeDocument/2006/relationships/slide" Target="slides/slide168.xml"/><Relationship Id="rId170" Type="http://schemas.openxmlformats.org/officeDocument/2006/relationships/slide" Target="slides/slide167.xml"/><Relationship Id="rId17" Type="http://schemas.openxmlformats.org/officeDocument/2006/relationships/slide" Target="slides/slide14.xml"/><Relationship Id="rId169" Type="http://schemas.openxmlformats.org/officeDocument/2006/relationships/slide" Target="slides/slide166.xml"/><Relationship Id="rId168" Type="http://schemas.openxmlformats.org/officeDocument/2006/relationships/slide" Target="slides/slide165.xml"/><Relationship Id="rId167" Type="http://schemas.openxmlformats.org/officeDocument/2006/relationships/slide" Target="slides/slide164.xml"/><Relationship Id="rId166" Type="http://schemas.openxmlformats.org/officeDocument/2006/relationships/slide" Target="slides/slide163.xml"/><Relationship Id="rId165" Type="http://schemas.openxmlformats.org/officeDocument/2006/relationships/slide" Target="slides/slide162.xml"/><Relationship Id="rId164" Type="http://schemas.openxmlformats.org/officeDocument/2006/relationships/slide" Target="slides/slide161.xml"/><Relationship Id="rId163" Type="http://schemas.openxmlformats.org/officeDocument/2006/relationships/slide" Target="slides/slide160.xml"/><Relationship Id="rId162" Type="http://schemas.openxmlformats.org/officeDocument/2006/relationships/slide" Target="slides/slide159.xml"/><Relationship Id="rId161" Type="http://schemas.openxmlformats.org/officeDocument/2006/relationships/slide" Target="slides/slide158.xml"/><Relationship Id="rId160" Type="http://schemas.openxmlformats.org/officeDocument/2006/relationships/slide" Target="slides/slide157.xml"/><Relationship Id="rId16" Type="http://schemas.openxmlformats.org/officeDocument/2006/relationships/slide" Target="slides/slide13.xml"/><Relationship Id="rId159" Type="http://schemas.openxmlformats.org/officeDocument/2006/relationships/slide" Target="slides/slide156.xml"/><Relationship Id="rId158" Type="http://schemas.openxmlformats.org/officeDocument/2006/relationships/slide" Target="slides/slide155.xml"/><Relationship Id="rId157" Type="http://schemas.openxmlformats.org/officeDocument/2006/relationships/slide" Target="slides/slide154.xml"/><Relationship Id="rId156" Type="http://schemas.openxmlformats.org/officeDocument/2006/relationships/slide" Target="slides/slide153.xml"/><Relationship Id="rId155" Type="http://schemas.openxmlformats.org/officeDocument/2006/relationships/slide" Target="slides/slide152.xml"/><Relationship Id="rId154" Type="http://schemas.openxmlformats.org/officeDocument/2006/relationships/slide" Target="slides/slide151.xml"/><Relationship Id="rId153" Type="http://schemas.openxmlformats.org/officeDocument/2006/relationships/slide" Target="slides/slide150.xml"/><Relationship Id="rId152" Type="http://schemas.openxmlformats.org/officeDocument/2006/relationships/slide" Target="slides/slide149.xml"/><Relationship Id="rId151" Type="http://schemas.openxmlformats.org/officeDocument/2006/relationships/slide" Target="slides/slide148.xml"/><Relationship Id="rId150" Type="http://schemas.openxmlformats.org/officeDocument/2006/relationships/slide" Target="slides/slide147.xml"/><Relationship Id="rId15" Type="http://schemas.openxmlformats.org/officeDocument/2006/relationships/slide" Target="slides/slide12.xml"/><Relationship Id="rId149" Type="http://schemas.openxmlformats.org/officeDocument/2006/relationships/slide" Target="slides/slide146.xml"/><Relationship Id="rId148" Type="http://schemas.openxmlformats.org/officeDocument/2006/relationships/slide" Target="slides/slide145.xml"/><Relationship Id="rId147" Type="http://schemas.openxmlformats.org/officeDocument/2006/relationships/slide" Target="slides/slide144.xml"/><Relationship Id="rId146" Type="http://schemas.openxmlformats.org/officeDocument/2006/relationships/slide" Target="slides/slide143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1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华文黑体" charset="-122"/>
                <a:ea typeface="华文黑体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华文黑体" charset="-122"/>
                <a:ea typeface="华文黑体" charset="-122"/>
              </a:defRPr>
            </a:lvl1pPr>
          </a:lstStyle>
          <a:p>
            <a:fld id="{29CD2DE8-40E5-2F46-B405-4512916704EA}" type="datetimeFigureOut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dirty="0" smtClean="0"/>
              <a:t>单击此处编辑母版文本样式</a:t>
            </a:r>
            <a:endParaRPr kumimoji="1" lang="zh-CN" altLang="en-US" dirty="0" smtClean="0"/>
          </a:p>
          <a:p>
            <a:pPr lvl="1"/>
            <a:r>
              <a:rPr kumimoji="1" lang="zh-CN" altLang="en-US" dirty="0" smtClean="0"/>
              <a:t>二级</a:t>
            </a:r>
            <a:endParaRPr kumimoji="1" lang="zh-CN" altLang="en-US" dirty="0" smtClean="0"/>
          </a:p>
          <a:p>
            <a:pPr lvl="2"/>
            <a:r>
              <a:rPr kumimoji="1" lang="zh-CN" altLang="en-US" dirty="0" smtClean="0"/>
              <a:t>三级</a:t>
            </a:r>
            <a:endParaRPr kumimoji="1" lang="zh-CN" altLang="en-US" dirty="0" smtClean="0"/>
          </a:p>
          <a:p>
            <a:pPr lvl="3"/>
            <a:r>
              <a:rPr kumimoji="1" lang="zh-CN" altLang="en-US" dirty="0" smtClean="0"/>
              <a:t>四级</a:t>
            </a:r>
            <a:endParaRPr kumimoji="1" lang="zh-CN" altLang="en-US" dirty="0" smtClean="0"/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华文黑体" charset="-122"/>
                <a:ea typeface="华文黑体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华文黑体" charset="-122"/>
                <a:ea typeface="华文黑体" charset="-122"/>
              </a:defRPr>
            </a:lvl1pPr>
          </a:lstStyle>
          <a:p>
            <a:fld id="{B1D5E543-EF22-4548-AC59-59F066BA309F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华文黑体" charset="-122"/>
        <a:ea typeface="华文黑体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华文黑体" charset="-122"/>
        <a:ea typeface="华文黑体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华文黑体" charset="-122"/>
        <a:ea typeface="华文黑体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华文黑体" charset="-122"/>
        <a:ea typeface="华文黑体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华文黑体" charset="-122"/>
        <a:ea typeface="华文黑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3A09B-E4A4-C148-BF9F-73E46E207AD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8902-FEDC-464E-8625-6AA0B8F4CC7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Dedicated Team Ever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657292" y="1641483"/>
            <a:ext cx="2456265" cy="1954343"/>
          </a:xfrm>
          <a:custGeom>
            <a:avLst/>
            <a:gdLst>
              <a:gd name="connsiteX0" fmla="*/ 217627 w 2456265"/>
              <a:gd name="connsiteY0" fmla="*/ 0 h 1954343"/>
              <a:gd name="connsiteX1" fmla="*/ 2238290 w 2456265"/>
              <a:gd name="connsiteY1" fmla="*/ 0 h 1954343"/>
              <a:gd name="connsiteX2" fmla="*/ 2456265 w 2456265"/>
              <a:gd name="connsiteY2" fmla="*/ 217975 h 1954343"/>
              <a:gd name="connsiteX3" fmla="*/ 2456265 w 2456265"/>
              <a:gd name="connsiteY3" fmla="*/ 1954343 h 1954343"/>
              <a:gd name="connsiteX4" fmla="*/ 0 w 2456265"/>
              <a:gd name="connsiteY4" fmla="*/ 1954343 h 1954343"/>
              <a:gd name="connsiteX5" fmla="*/ 0 w 2456265"/>
              <a:gd name="connsiteY5" fmla="*/ 214523 h 1954343"/>
              <a:gd name="connsiteX6" fmla="*/ 4080 w 2456265"/>
              <a:gd name="connsiteY6" fmla="*/ 174045 h 1954343"/>
              <a:gd name="connsiteX7" fmla="*/ 217627 w 2456265"/>
              <a:gd name="connsiteY7" fmla="*/ 0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6265" h="1954343">
                <a:moveTo>
                  <a:pt x="217627" y="0"/>
                </a:moveTo>
                <a:lnTo>
                  <a:pt x="2238290" y="0"/>
                </a:lnTo>
                <a:cubicBezTo>
                  <a:pt x="2358674" y="0"/>
                  <a:pt x="2456265" y="97591"/>
                  <a:pt x="2456265" y="217975"/>
                </a:cubicBezTo>
                <a:lnTo>
                  <a:pt x="2456265" y="1954343"/>
                </a:lnTo>
                <a:lnTo>
                  <a:pt x="0" y="1954343"/>
                </a:lnTo>
                <a:lnTo>
                  <a:pt x="0" y="214523"/>
                </a:lnTo>
                <a:lnTo>
                  <a:pt x="4080" y="174045"/>
                </a:lnTo>
                <a:cubicBezTo>
                  <a:pt x="24406" y="74718"/>
                  <a:pt x="112291" y="0"/>
                  <a:pt x="2176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3463329" y="3625943"/>
            <a:ext cx="2456265" cy="1954343"/>
          </a:xfrm>
          <a:custGeom>
            <a:avLst/>
            <a:gdLst>
              <a:gd name="connsiteX0" fmla="*/ 0 w 2456265"/>
              <a:gd name="connsiteY0" fmla="*/ 0 h 1954343"/>
              <a:gd name="connsiteX1" fmla="*/ 2456265 w 2456265"/>
              <a:gd name="connsiteY1" fmla="*/ 0 h 1954343"/>
              <a:gd name="connsiteX2" fmla="*/ 2456265 w 2456265"/>
              <a:gd name="connsiteY2" fmla="*/ 1739820 h 1954343"/>
              <a:gd name="connsiteX3" fmla="*/ 2452185 w 2456265"/>
              <a:gd name="connsiteY3" fmla="*/ 1780298 h 1954343"/>
              <a:gd name="connsiteX4" fmla="*/ 2238638 w 2456265"/>
              <a:gd name="connsiteY4" fmla="*/ 1954343 h 1954343"/>
              <a:gd name="connsiteX5" fmla="*/ 217975 w 2456265"/>
              <a:gd name="connsiteY5" fmla="*/ 1954343 h 1954343"/>
              <a:gd name="connsiteX6" fmla="*/ 0 w 2456265"/>
              <a:gd name="connsiteY6" fmla="*/ 1736368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6265" h="1954343">
                <a:moveTo>
                  <a:pt x="0" y="0"/>
                </a:moveTo>
                <a:lnTo>
                  <a:pt x="2456265" y="0"/>
                </a:lnTo>
                <a:lnTo>
                  <a:pt x="2456265" y="1739820"/>
                </a:lnTo>
                <a:lnTo>
                  <a:pt x="2452185" y="1780298"/>
                </a:lnTo>
                <a:cubicBezTo>
                  <a:pt x="2431859" y="1879625"/>
                  <a:pt x="2343974" y="1954343"/>
                  <a:pt x="2238638" y="1954343"/>
                </a:cubicBezTo>
                <a:lnTo>
                  <a:pt x="217975" y="1954343"/>
                </a:lnTo>
                <a:cubicBezTo>
                  <a:pt x="97591" y="1954343"/>
                  <a:pt x="0" y="1856752"/>
                  <a:pt x="0" y="17363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8" hasCustomPrompt="1"/>
          </p:nvPr>
        </p:nvSpPr>
        <p:spPr>
          <a:xfrm>
            <a:off x="6272756" y="1666335"/>
            <a:ext cx="2456265" cy="1954343"/>
          </a:xfrm>
          <a:custGeom>
            <a:avLst/>
            <a:gdLst>
              <a:gd name="connsiteX0" fmla="*/ 217627 w 2456265"/>
              <a:gd name="connsiteY0" fmla="*/ 0 h 1954343"/>
              <a:gd name="connsiteX1" fmla="*/ 2238290 w 2456265"/>
              <a:gd name="connsiteY1" fmla="*/ 0 h 1954343"/>
              <a:gd name="connsiteX2" fmla="*/ 2456265 w 2456265"/>
              <a:gd name="connsiteY2" fmla="*/ 217975 h 1954343"/>
              <a:gd name="connsiteX3" fmla="*/ 2456265 w 2456265"/>
              <a:gd name="connsiteY3" fmla="*/ 1954343 h 1954343"/>
              <a:gd name="connsiteX4" fmla="*/ 0 w 2456265"/>
              <a:gd name="connsiteY4" fmla="*/ 1954343 h 1954343"/>
              <a:gd name="connsiteX5" fmla="*/ 0 w 2456265"/>
              <a:gd name="connsiteY5" fmla="*/ 214523 h 1954343"/>
              <a:gd name="connsiteX6" fmla="*/ 4080 w 2456265"/>
              <a:gd name="connsiteY6" fmla="*/ 174045 h 1954343"/>
              <a:gd name="connsiteX7" fmla="*/ 217627 w 2456265"/>
              <a:gd name="connsiteY7" fmla="*/ 0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6265" h="1954343">
                <a:moveTo>
                  <a:pt x="217627" y="0"/>
                </a:moveTo>
                <a:lnTo>
                  <a:pt x="2238290" y="0"/>
                </a:lnTo>
                <a:cubicBezTo>
                  <a:pt x="2358674" y="0"/>
                  <a:pt x="2456265" y="97591"/>
                  <a:pt x="2456265" y="217975"/>
                </a:cubicBezTo>
                <a:lnTo>
                  <a:pt x="2456265" y="1954343"/>
                </a:lnTo>
                <a:lnTo>
                  <a:pt x="0" y="1954343"/>
                </a:lnTo>
                <a:lnTo>
                  <a:pt x="0" y="214523"/>
                </a:lnTo>
                <a:lnTo>
                  <a:pt x="4080" y="174045"/>
                </a:lnTo>
                <a:cubicBezTo>
                  <a:pt x="24406" y="74718"/>
                  <a:pt x="112291" y="0"/>
                  <a:pt x="2176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9" hasCustomPrompt="1"/>
          </p:nvPr>
        </p:nvSpPr>
        <p:spPr>
          <a:xfrm>
            <a:off x="9078793" y="3630106"/>
            <a:ext cx="2456265" cy="1954343"/>
          </a:xfrm>
          <a:custGeom>
            <a:avLst/>
            <a:gdLst>
              <a:gd name="connsiteX0" fmla="*/ 0 w 2456265"/>
              <a:gd name="connsiteY0" fmla="*/ 0 h 1954343"/>
              <a:gd name="connsiteX1" fmla="*/ 2456265 w 2456265"/>
              <a:gd name="connsiteY1" fmla="*/ 0 h 1954343"/>
              <a:gd name="connsiteX2" fmla="*/ 2456265 w 2456265"/>
              <a:gd name="connsiteY2" fmla="*/ 1739820 h 1954343"/>
              <a:gd name="connsiteX3" fmla="*/ 2452185 w 2456265"/>
              <a:gd name="connsiteY3" fmla="*/ 1780298 h 1954343"/>
              <a:gd name="connsiteX4" fmla="*/ 2238638 w 2456265"/>
              <a:gd name="connsiteY4" fmla="*/ 1954343 h 1954343"/>
              <a:gd name="connsiteX5" fmla="*/ 217975 w 2456265"/>
              <a:gd name="connsiteY5" fmla="*/ 1954343 h 1954343"/>
              <a:gd name="connsiteX6" fmla="*/ 0 w 2456265"/>
              <a:gd name="connsiteY6" fmla="*/ 1736368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6265" h="1954343">
                <a:moveTo>
                  <a:pt x="0" y="0"/>
                </a:moveTo>
                <a:lnTo>
                  <a:pt x="2456265" y="0"/>
                </a:lnTo>
                <a:lnTo>
                  <a:pt x="2456265" y="1739820"/>
                </a:lnTo>
                <a:lnTo>
                  <a:pt x="2452185" y="1780298"/>
                </a:lnTo>
                <a:cubicBezTo>
                  <a:pt x="2431859" y="1879625"/>
                  <a:pt x="2343974" y="1954343"/>
                  <a:pt x="2238638" y="1954343"/>
                </a:cubicBezTo>
                <a:lnTo>
                  <a:pt x="217975" y="1954343"/>
                </a:lnTo>
                <a:cubicBezTo>
                  <a:pt x="97591" y="1954343"/>
                  <a:pt x="0" y="1856752"/>
                  <a:pt x="0" y="173636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11311710" y="550528"/>
            <a:ext cx="406719" cy="443223"/>
          </a:xfrm>
          <a:custGeom>
            <a:avLst/>
            <a:gdLst>
              <a:gd name="connsiteX0" fmla="*/ 0 w 427416"/>
              <a:gd name="connsiteY0" fmla="*/ 0 h 358106"/>
              <a:gd name="connsiteX1" fmla="*/ 26986 w 427416"/>
              <a:gd name="connsiteY1" fmla="*/ 0 h 358106"/>
              <a:gd name="connsiteX2" fmla="*/ 400430 w 427416"/>
              <a:gd name="connsiteY2" fmla="*/ 0 h 358106"/>
              <a:gd name="connsiteX3" fmla="*/ 427416 w 427416"/>
              <a:gd name="connsiteY3" fmla="*/ 0 h 358106"/>
              <a:gd name="connsiteX4" fmla="*/ 427416 w 427416"/>
              <a:gd name="connsiteY4" fmla="*/ 286485 h 358106"/>
              <a:gd name="connsiteX5" fmla="*/ 213708 w 427416"/>
              <a:gd name="connsiteY5" fmla="*/ 358106 h 358106"/>
              <a:gd name="connsiteX6" fmla="*/ 0 w 427416"/>
              <a:gd name="connsiteY6" fmla="*/ 286485 h 35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416" h="358106">
                <a:moveTo>
                  <a:pt x="0" y="0"/>
                </a:moveTo>
                <a:lnTo>
                  <a:pt x="26986" y="0"/>
                </a:lnTo>
                <a:lnTo>
                  <a:pt x="400430" y="0"/>
                </a:lnTo>
                <a:lnTo>
                  <a:pt x="427416" y="0"/>
                </a:lnTo>
                <a:lnTo>
                  <a:pt x="427416" y="286485"/>
                </a:lnTo>
                <a:lnTo>
                  <a:pt x="213708" y="358106"/>
                </a:lnTo>
                <a:lnTo>
                  <a:pt x="0" y="2864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72000" rIns="0" bIns="108000" anchor="ctr" anchorCtr="0">
            <a:noAutofit/>
          </a:bodyPr>
          <a:lstStyle>
            <a:lvl1pPr algn="ctr">
              <a:defRPr sz="1000">
                <a:solidFill>
                  <a:schemeClr val="bg1"/>
                </a:solidFill>
                <a:latin typeface="华文黑体" charset="-122"/>
              </a:defRPr>
            </a:lvl1pPr>
          </a:lstStyle>
          <a:p>
            <a:pPr>
              <a:defRPr/>
            </a:pPr>
            <a:fld id="{A4123DEC-A5C5-46A3-86FB-AE47876F1485}" type="slidenum">
              <a:rPr lang="en-IN" smtClean="0">
                <a:solidFill>
                  <a:prstClr val="white"/>
                </a:solidFill>
                <a:ea typeface="+mn-ea"/>
              </a:rPr>
            </a:fld>
            <a:endParaRPr lang="en-IN" dirty="0">
              <a:solidFill>
                <a:prstClr val="white"/>
              </a:solidFill>
              <a:ea typeface="+mn-ea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603629" y="6325230"/>
            <a:ext cx="4114800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华文黑体" charset="-122"/>
              </a:defRPr>
            </a:lvl1pPr>
          </a:lstStyle>
          <a:p>
            <a:pPr>
              <a:defRPr/>
            </a:pPr>
            <a:r>
              <a:rPr lang="en-IN" dirty="0" smtClean="0">
                <a:solidFill>
                  <a:prstClr val="white">
                    <a:lumMod val="65000"/>
                  </a:prstClr>
                </a:solidFill>
                <a:ea typeface="+mn-ea"/>
              </a:rPr>
              <a:t>Footer goes here</a:t>
            </a:r>
            <a:endParaRPr lang="en-IN" dirty="0">
              <a:solidFill>
                <a:prstClr val="white">
                  <a:lumMod val="65000"/>
                </a:prstClr>
              </a:solidFill>
              <a:ea typeface="+mn-ea"/>
            </a:endParaRPr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550529"/>
            <a:ext cx="9396000" cy="286232"/>
          </a:xfrm>
          <a:prstGeom prst="rect">
            <a:avLst/>
          </a:prstGeom>
        </p:spPr>
        <p:txBody>
          <a:bodyPr lIns="0" anchor="ctr" anchorCtr="0">
            <a:spAutoFit/>
          </a:bodyPr>
          <a:lstStyle>
            <a:lvl1pPr marL="0" indent="0" algn="l"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Subtitle goes here</a:t>
            </a:r>
            <a:endParaRPr lang="en-IN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837500"/>
            <a:ext cx="9396000" cy="387798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algn="l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et Individual Team Member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7" hasCustomPrompt="1"/>
          </p:nvPr>
        </p:nvSpPr>
        <p:spPr>
          <a:xfrm>
            <a:off x="6295603" y="1661705"/>
            <a:ext cx="2625311" cy="1954343"/>
          </a:xfrm>
          <a:custGeom>
            <a:avLst/>
            <a:gdLst>
              <a:gd name="connsiteX0" fmla="*/ 58650 w 2625311"/>
              <a:gd name="connsiteY0" fmla="*/ 0 h 1954343"/>
              <a:gd name="connsiteX1" fmla="*/ 2625311 w 2625311"/>
              <a:gd name="connsiteY1" fmla="*/ 0 h 1954343"/>
              <a:gd name="connsiteX2" fmla="*/ 2625311 w 2625311"/>
              <a:gd name="connsiteY2" fmla="*/ 1954343 h 1954343"/>
              <a:gd name="connsiteX3" fmla="*/ 58650 w 2625311"/>
              <a:gd name="connsiteY3" fmla="*/ 1954343 h 1954343"/>
              <a:gd name="connsiteX4" fmla="*/ 0 w 2625311"/>
              <a:gd name="connsiteY4" fmla="*/ 1895693 h 1954343"/>
              <a:gd name="connsiteX5" fmla="*/ 0 w 2625311"/>
              <a:gd name="connsiteY5" fmla="*/ 58650 h 1954343"/>
              <a:gd name="connsiteX6" fmla="*/ 58650 w 2625311"/>
              <a:gd name="connsiteY6" fmla="*/ 0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11" h="1954343">
                <a:moveTo>
                  <a:pt x="58650" y="0"/>
                </a:moveTo>
                <a:lnTo>
                  <a:pt x="2625311" y="0"/>
                </a:lnTo>
                <a:lnTo>
                  <a:pt x="2625311" y="1954343"/>
                </a:lnTo>
                <a:lnTo>
                  <a:pt x="58650" y="1954343"/>
                </a:lnTo>
                <a:cubicBezTo>
                  <a:pt x="26258" y="1954343"/>
                  <a:pt x="0" y="1928085"/>
                  <a:pt x="0" y="1895693"/>
                </a:cubicBezTo>
                <a:lnTo>
                  <a:pt x="0" y="58650"/>
                </a:lnTo>
                <a:cubicBezTo>
                  <a:pt x="0" y="26258"/>
                  <a:pt x="26258" y="0"/>
                  <a:pt x="586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6" hasCustomPrompt="1"/>
          </p:nvPr>
        </p:nvSpPr>
        <p:spPr>
          <a:xfrm>
            <a:off x="656945" y="1661705"/>
            <a:ext cx="2625311" cy="1954343"/>
          </a:xfrm>
          <a:custGeom>
            <a:avLst/>
            <a:gdLst>
              <a:gd name="connsiteX0" fmla="*/ 58650 w 2625311"/>
              <a:gd name="connsiteY0" fmla="*/ 0 h 1954343"/>
              <a:gd name="connsiteX1" fmla="*/ 2625311 w 2625311"/>
              <a:gd name="connsiteY1" fmla="*/ 0 h 1954343"/>
              <a:gd name="connsiteX2" fmla="*/ 2625311 w 2625311"/>
              <a:gd name="connsiteY2" fmla="*/ 1954343 h 1954343"/>
              <a:gd name="connsiteX3" fmla="*/ 58650 w 2625311"/>
              <a:gd name="connsiteY3" fmla="*/ 1954343 h 1954343"/>
              <a:gd name="connsiteX4" fmla="*/ 0 w 2625311"/>
              <a:gd name="connsiteY4" fmla="*/ 1895693 h 1954343"/>
              <a:gd name="connsiteX5" fmla="*/ 0 w 2625311"/>
              <a:gd name="connsiteY5" fmla="*/ 58650 h 1954343"/>
              <a:gd name="connsiteX6" fmla="*/ 58650 w 2625311"/>
              <a:gd name="connsiteY6" fmla="*/ 0 h 195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5311" h="1954343">
                <a:moveTo>
                  <a:pt x="58650" y="0"/>
                </a:moveTo>
                <a:lnTo>
                  <a:pt x="2625311" y="0"/>
                </a:lnTo>
                <a:lnTo>
                  <a:pt x="2625311" y="1954343"/>
                </a:lnTo>
                <a:lnTo>
                  <a:pt x="58650" y="1954343"/>
                </a:lnTo>
                <a:cubicBezTo>
                  <a:pt x="26258" y="1954343"/>
                  <a:pt x="0" y="1928085"/>
                  <a:pt x="0" y="1895693"/>
                </a:cubicBezTo>
                <a:lnTo>
                  <a:pt x="0" y="58650"/>
                </a:lnTo>
                <a:cubicBezTo>
                  <a:pt x="0" y="26258"/>
                  <a:pt x="26258" y="0"/>
                  <a:pt x="586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603629" y="6325230"/>
            <a:ext cx="4114800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华文黑体" charset="-122"/>
              </a:defRPr>
            </a:lvl1pPr>
          </a:lstStyle>
          <a:p>
            <a:pPr>
              <a:defRPr/>
            </a:pPr>
            <a:r>
              <a:rPr lang="en-IN" dirty="0" smtClean="0">
                <a:solidFill>
                  <a:prstClr val="white">
                    <a:lumMod val="65000"/>
                  </a:prstClr>
                </a:solidFill>
                <a:ea typeface="+mn-ea"/>
              </a:rPr>
              <a:t>Footer goes here</a:t>
            </a:r>
            <a:endParaRPr lang="en-IN" dirty="0">
              <a:solidFill>
                <a:prstClr val="white">
                  <a:lumMod val="65000"/>
                </a:prstClr>
              </a:solidFill>
              <a:ea typeface="+mn-ea"/>
            </a:endParaRPr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550529"/>
            <a:ext cx="9396000" cy="286232"/>
          </a:xfrm>
          <a:prstGeom prst="rect">
            <a:avLst/>
          </a:prstGeom>
        </p:spPr>
        <p:txBody>
          <a:bodyPr lIns="0" anchor="ctr" anchorCtr="0">
            <a:spAutoFit/>
          </a:bodyPr>
          <a:lstStyle>
            <a:lvl1pPr marL="0" indent="0" algn="l"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Subtitle goes here</a:t>
            </a:r>
            <a:endParaRPr lang="en-IN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837500"/>
            <a:ext cx="9396000" cy="387798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algn="l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gallery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icture Placeholder 18"/>
          <p:cNvSpPr>
            <a:spLocks noGrp="1"/>
          </p:cNvSpPr>
          <p:nvPr>
            <p:ph type="pic" sz="quarter" idx="26" hasCustomPrompt="1"/>
          </p:nvPr>
        </p:nvSpPr>
        <p:spPr>
          <a:xfrm>
            <a:off x="7969154" y="5094000"/>
            <a:ext cx="2871124" cy="1224245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7" name="Picture Placeholder 18"/>
          <p:cNvSpPr>
            <a:spLocks noGrp="1"/>
          </p:cNvSpPr>
          <p:nvPr>
            <p:ph type="pic" sz="quarter" idx="23" hasCustomPrompt="1"/>
          </p:nvPr>
        </p:nvSpPr>
        <p:spPr>
          <a:xfrm>
            <a:off x="6367963" y="3259010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8" name="Picture Placeholder 18"/>
          <p:cNvSpPr>
            <a:spLocks noGrp="1"/>
          </p:cNvSpPr>
          <p:nvPr>
            <p:ph type="pic" sz="quarter" idx="24" hasCustomPrompt="1"/>
          </p:nvPr>
        </p:nvSpPr>
        <p:spPr>
          <a:xfrm>
            <a:off x="8634975" y="3260883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9" name="Picture Placeholder 18"/>
          <p:cNvSpPr>
            <a:spLocks noGrp="1"/>
          </p:cNvSpPr>
          <p:nvPr>
            <p:ph type="pic" sz="quarter" idx="25" hasCustomPrompt="1"/>
          </p:nvPr>
        </p:nvSpPr>
        <p:spPr>
          <a:xfrm>
            <a:off x="4100951" y="3257137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5" name="Picture Placeholder 18"/>
          <p:cNvSpPr>
            <a:spLocks noGrp="1"/>
          </p:cNvSpPr>
          <p:nvPr>
            <p:ph type="pic" sz="quarter" idx="21" hasCustomPrompt="1"/>
          </p:nvPr>
        </p:nvSpPr>
        <p:spPr>
          <a:xfrm>
            <a:off x="6367963" y="1447108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6" name="Picture Placeholder 18"/>
          <p:cNvSpPr>
            <a:spLocks noGrp="1"/>
          </p:cNvSpPr>
          <p:nvPr>
            <p:ph type="pic" sz="quarter" idx="22" hasCustomPrompt="1"/>
          </p:nvPr>
        </p:nvSpPr>
        <p:spPr>
          <a:xfrm>
            <a:off x="8634975" y="1448981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34" name="Picture Placeholder 18"/>
          <p:cNvSpPr>
            <a:spLocks noGrp="1"/>
          </p:cNvSpPr>
          <p:nvPr>
            <p:ph type="pic" sz="quarter" idx="20" hasCustomPrompt="1"/>
          </p:nvPr>
        </p:nvSpPr>
        <p:spPr>
          <a:xfrm>
            <a:off x="4100951" y="1445235"/>
            <a:ext cx="2206800" cy="176400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9" hasCustomPrompt="1"/>
          </p:nvPr>
        </p:nvSpPr>
        <p:spPr>
          <a:xfrm>
            <a:off x="993642" y="1445235"/>
            <a:ext cx="3045600" cy="4873010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 smtClean="0"/>
              <a:t>Drag your image here/click on picture icon</a:t>
            </a:r>
            <a:endParaRPr lang="en-IN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7603629" y="6325230"/>
            <a:ext cx="4114800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华文黑体" charset="-122"/>
              </a:defRPr>
            </a:lvl1pPr>
          </a:lstStyle>
          <a:p>
            <a:pPr>
              <a:defRPr/>
            </a:pPr>
            <a:r>
              <a:rPr lang="en-IN" dirty="0" smtClean="0">
                <a:solidFill>
                  <a:prstClr val="white">
                    <a:lumMod val="65000"/>
                  </a:prstClr>
                </a:solidFill>
                <a:ea typeface="+mn-ea"/>
              </a:rPr>
              <a:t>Footer goes here</a:t>
            </a:r>
            <a:endParaRPr lang="en-IN" dirty="0">
              <a:solidFill>
                <a:prstClr val="white">
                  <a:lumMod val="65000"/>
                </a:prstClr>
              </a:solidFill>
              <a:ea typeface="+mn-ea"/>
            </a:endParaRPr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550529"/>
            <a:ext cx="9396000" cy="286232"/>
          </a:xfrm>
          <a:prstGeom prst="rect">
            <a:avLst/>
          </a:prstGeom>
        </p:spPr>
        <p:txBody>
          <a:bodyPr lIns="0" anchor="ctr" anchorCtr="0">
            <a:spAutoFit/>
          </a:bodyPr>
          <a:lstStyle>
            <a:lvl1pPr marL="0" indent="0" algn="l">
              <a:buFontTx/>
              <a:buNone/>
              <a:defRPr sz="14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 smtClean="0"/>
              <a:t>Subtitle goes here</a:t>
            </a:r>
            <a:endParaRPr lang="en-IN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4360" y="837500"/>
            <a:ext cx="9396000" cy="387798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algn="l"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zh-CN" altLang="en-US" smtClean="0"/>
              <a:t>将图片拖动到占位符，或单击添加图标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 smtClean="0"/>
              <a:t>单击此处编辑母版文本样式</a:t>
            </a:r>
            <a:endParaRPr kumimoji="1" lang="zh-CN" altLang="en-US" dirty="0" smtClean="0"/>
          </a:p>
          <a:p>
            <a:pPr lvl="1"/>
            <a:r>
              <a:rPr kumimoji="1" lang="zh-CN" altLang="en-US" dirty="0" smtClean="0"/>
              <a:t>二级</a:t>
            </a:r>
            <a:endParaRPr kumimoji="1" lang="zh-CN" altLang="en-US" dirty="0" smtClean="0"/>
          </a:p>
          <a:p>
            <a:pPr lvl="2"/>
            <a:r>
              <a:rPr kumimoji="1" lang="zh-CN" altLang="en-US" dirty="0" smtClean="0"/>
              <a:t>三级</a:t>
            </a:r>
            <a:endParaRPr kumimoji="1" lang="zh-CN" altLang="en-US" dirty="0" smtClean="0"/>
          </a:p>
          <a:p>
            <a:pPr lvl="3"/>
            <a:r>
              <a:rPr kumimoji="1" lang="zh-CN" altLang="en-US" dirty="0" smtClean="0"/>
              <a:t>四级</a:t>
            </a:r>
            <a:endParaRPr kumimoji="1" lang="zh-CN" altLang="en-US" dirty="0" smtClean="0"/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fld id="{C9B3A09B-E4A4-C148-BF9F-73E46E207AD2}" type="datetimeFigureOut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fld id="{F91C8902-FEDC-464E-8625-6AA0B8F4CC70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华文黑体" charset="-122"/>
          <a:ea typeface="华文黑体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 smtClean="0"/>
              <a:t>单击此处编辑母版文本样式</a:t>
            </a:r>
            <a:endParaRPr kumimoji="1" lang="zh-CN" altLang="en-US" dirty="0" smtClean="0"/>
          </a:p>
          <a:p>
            <a:pPr lvl="1"/>
            <a:r>
              <a:rPr kumimoji="1" lang="zh-CN" altLang="en-US" dirty="0" smtClean="0"/>
              <a:t>二级</a:t>
            </a:r>
            <a:endParaRPr kumimoji="1" lang="zh-CN" altLang="en-US" dirty="0" smtClean="0"/>
          </a:p>
          <a:p>
            <a:pPr lvl="2"/>
            <a:r>
              <a:rPr kumimoji="1" lang="zh-CN" altLang="en-US" dirty="0" smtClean="0"/>
              <a:t>三级</a:t>
            </a:r>
            <a:endParaRPr kumimoji="1" lang="zh-CN" altLang="en-US" dirty="0" smtClean="0"/>
          </a:p>
          <a:p>
            <a:pPr lvl="3"/>
            <a:r>
              <a:rPr kumimoji="1" lang="zh-CN" altLang="en-US" dirty="0" smtClean="0"/>
              <a:t>四级</a:t>
            </a:r>
            <a:endParaRPr kumimoji="1" lang="zh-CN" altLang="en-US" dirty="0" smtClean="0"/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fld id="{5BEC4D58-EEF7-F94B-9CEB-1F2184B949D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endParaRPr kumimoji="1"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华文黑体" charset="-122"/>
                <a:ea typeface="华文黑体" charset="-122"/>
              </a:defRPr>
            </a:lvl1pPr>
          </a:lstStyle>
          <a:p>
            <a:fld id="{3D4F52E1-E2C9-FC4B-9B66-33847E22FD7F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kumimoji="1"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华文黑体" charset="-122"/>
          <a:ea typeface="华文黑体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华文黑体" charset="-122"/>
          <a:ea typeface="华文黑体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7.pn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6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6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7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8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9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9.png"/><Relationship Id="rId1" Type="http://schemas.openxmlformats.org/officeDocument/2006/relationships/image" Target="../media/image88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0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1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slides/_rels/slide10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image" Target="../media/image96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9.png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image" Target="../media/image103.png"/></Relationships>
</file>

<file path=ppt/slides/_rels/slide1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image" Target="../media/image108.png"/></Relationships>
</file>

<file path=ppt/slides/_rels/slide1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image" Target="../media/image111.png"/></Relationships>
</file>

<file path=ppt/slides/_rels/slide1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image" Target="../media/image116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image" Target="../media/image124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7.png"/><Relationship Id="rId1" Type="http://schemas.openxmlformats.org/officeDocument/2006/relationships/tags" Target="../tags/tag6.xml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image" Target="../media/image128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2.png"/><Relationship Id="rId1" Type="http://schemas.openxmlformats.org/officeDocument/2006/relationships/image" Target="../media/image131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image" Target="../media/image133.png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image" Target="../media/image138.png"/></Relationships>
</file>

<file path=ppt/slides/_rels/slide1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image" Target="../media/image133.png"/></Relationships>
</file>

<file path=ppt/slides/_rels/slide1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image" Target="../media/image141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8.png"/><Relationship Id="rId1" Type="http://schemas.openxmlformats.org/officeDocument/2006/relationships/image" Target="../media/image147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0.png"/><Relationship Id="rId1" Type="http://schemas.openxmlformats.org/officeDocument/2006/relationships/image" Target="../media/image149.png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1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2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3.pn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5.png"/><Relationship Id="rId1" Type="http://schemas.openxmlformats.org/officeDocument/2006/relationships/image" Target="../media/image154.pn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6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7.pn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8.pn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9.png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0.png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1.png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3.png"/><Relationship Id="rId1" Type="http://schemas.openxmlformats.org/officeDocument/2006/relationships/image" Target="../media/image162.pn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4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6.png"/><Relationship Id="rId1" Type="http://schemas.openxmlformats.org/officeDocument/2006/relationships/image" Target="../media/image165.png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7.pn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8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0.png"/><Relationship Id="rId1" Type="http://schemas.openxmlformats.org/officeDocument/2006/relationships/image" Target="../media/image169.png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1.png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66130" y="3084830"/>
            <a:ext cx="63258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华文黑体" charset="-122"/>
                <a:ea typeface="华文黑体" charset="-122"/>
                <a:cs typeface="华文黑体" charset="-122"/>
              </a:rPr>
              <a:t>隐形矫正常规设计</a:t>
            </a:r>
            <a:r>
              <a:rPr lang="zh-CN" altLang="en-US" sz="4800" dirty="0" smtClean="0">
                <a:latin typeface="华文黑体" charset="-122"/>
                <a:ea typeface="华文黑体" charset="-122"/>
                <a:cs typeface="华文黑体" charset="-122"/>
              </a:rPr>
              <a:t>原则</a:t>
            </a:r>
            <a:endParaRPr lang="zh-CN" altLang="en-US" sz="4800" dirty="0" smtClean="0"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04680" y="5544820"/>
            <a:ext cx="2530475" cy="99695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b="1" dirty="0" smtClean="0">
              <a:solidFill>
                <a:schemeClr val="bg1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215" y="17145"/>
            <a:ext cx="5539740" cy="6965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04995" y="296545"/>
            <a:ext cx="38023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目录</a:t>
            </a:r>
            <a:endParaRPr lang="zh-CN" altLang="en-US" sz="4000"/>
          </a:p>
        </p:txBody>
      </p:sp>
      <p:sp>
        <p:nvSpPr>
          <p:cNvPr id="6" name="文本框 5"/>
          <p:cNvSpPr txBox="1"/>
          <p:nvPr/>
        </p:nvSpPr>
        <p:spPr>
          <a:xfrm>
            <a:off x="401955" y="1292860"/>
            <a:ext cx="1160780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一，正畸牙移动量设计参考</a:t>
            </a:r>
            <a:r>
              <a:rPr lang="en-US" altLang="zh-CN" sz="2000"/>
              <a:t>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1.</a:t>
            </a:r>
            <a:r>
              <a:rPr lang="zh-CN" altLang="en-US" sz="2000"/>
              <a:t>切牙每步常规移动量</a:t>
            </a:r>
            <a:r>
              <a:rPr lang="en-US" altLang="zh-CN" sz="2000"/>
              <a:t>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2.</a:t>
            </a:r>
            <a:r>
              <a:rPr lang="zh-CN" altLang="en-US" sz="2000"/>
              <a:t>尖牙每步移动量设计参考</a:t>
            </a:r>
            <a:r>
              <a:rPr lang="en-US" altLang="zh-CN" sz="2000"/>
              <a:t>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3.</a:t>
            </a:r>
            <a:r>
              <a:rPr lang="zh-CN" altLang="en-US" sz="2000"/>
              <a:t>前磨牙每步移动量设计参考</a:t>
            </a:r>
            <a:r>
              <a:rPr lang="en-US" altLang="zh-CN" sz="2000"/>
              <a:t>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4.</a:t>
            </a:r>
            <a:r>
              <a:rPr lang="zh-CN" altLang="en-US" sz="2000"/>
              <a:t>磨牙每步移动量设计参考</a:t>
            </a:r>
            <a:r>
              <a:rPr lang="en-US" altLang="zh-CN" sz="2000"/>
              <a:t>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5.</a:t>
            </a:r>
            <a:r>
              <a:rPr lang="zh-CN" altLang="en-US" sz="2000"/>
              <a:t>备注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二，终末位（目标位）设计参考</a:t>
            </a:r>
            <a:r>
              <a:rPr lang="en-US" altLang="zh-CN" sz="2000"/>
              <a:t>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1.</a:t>
            </a:r>
            <a:r>
              <a:rPr lang="zh-CN" altLang="en-US" sz="2000"/>
              <a:t>终末位前牙设计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2.</a:t>
            </a:r>
            <a:r>
              <a:rPr lang="zh-CN" altLang="en-US" sz="2000"/>
              <a:t>终末位后牙设计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3.</a:t>
            </a:r>
            <a:r>
              <a:rPr lang="zh-CN" altLang="en-US" sz="2000"/>
              <a:t>理想终末位，牙齿轴倾角，冠转矩参考设计</a:t>
            </a:r>
            <a:r>
              <a:rPr lang="en-US" altLang="zh-CN" sz="2000"/>
              <a:t>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4.</a:t>
            </a:r>
            <a:r>
              <a:rPr lang="zh-CN" altLang="en-US" sz="2000"/>
              <a:t>牙齿唇颊舌腭向倾斜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5.</a:t>
            </a:r>
            <a:r>
              <a:rPr lang="zh-CN" altLang="en-US" sz="2000"/>
              <a:t>附件基本设计要求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1955" y="852170"/>
            <a:ext cx="11607800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000"/>
              <a:t>6.</a:t>
            </a:r>
            <a:r>
              <a:rPr lang="zh-CN" altLang="en-US" sz="2000"/>
              <a:t>各附件添加位置与作用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6.1</a:t>
            </a:r>
            <a:r>
              <a:rPr lang="zh-CN" altLang="en-US" sz="2000"/>
              <a:t>双窗口附件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6.2</a:t>
            </a:r>
            <a:r>
              <a:rPr lang="zh-CN" altLang="en-US" sz="2000"/>
              <a:t>单窗口附件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6.3</a:t>
            </a:r>
            <a:r>
              <a:rPr lang="zh-CN" altLang="en-US" sz="2000"/>
              <a:t>鸢尾附件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6.4</a:t>
            </a:r>
            <a:r>
              <a:rPr lang="zh-CN" altLang="en-US" sz="2000"/>
              <a:t>垂直矩形附件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6.5</a:t>
            </a:r>
            <a:r>
              <a:rPr lang="zh-CN" altLang="en-US" sz="2000"/>
              <a:t>水平矩形附件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6.6</a:t>
            </a:r>
            <a:r>
              <a:rPr lang="zh-CN" altLang="en-US" sz="2000"/>
              <a:t>椭圆附件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6.7</a:t>
            </a:r>
            <a:r>
              <a:rPr lang="zh-CN" altLang="en-US" sz="2000"/>
              <a:t>旋转附件</a:t>
            </a:r>
            <a:r>
              <a:rPr lang="en-US" altLang="zh-CN" sz="2000"/>
              <a:t>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6.8</a:t>
            </a:r>
            <a:r>
              <a:rPr lang="zh-CN" altLang="en-US" sz="2000"/>
              <a:t>非解剖式平导附件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6.9</a:t>
            </a:r>
            <a:r>
              <a:rPr lang="zh-CN" altLang="en-US" sz="2000"/>
              <a:t>非解剖式颌垫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6.10</a:t>
            </a:r>
            <a:r>
              <a:rPr lang="zh-CN" altLang="en-US" sz="2000"/>
              <a:t>舌侧扣附件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40690" y="612775"/>
            <a:ext cx="11607800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三，牙齿错颌附件设计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1.</a:t>
            </a:r>
            <a:r>
              <a:rPr lang="zh-CN" altLang="en-US" sz="2000"/>
              <a:t>磨牙近中倾斜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zh-CN" altLang="en-US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2.</a:t>
            </a:r>
            <a:r>
              <a:rPr lang="zh-CN" altLang="en-US" sz="2000"/>
              <a:t>磨牙远中倾斜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zh-CN" altLang="en-US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3.</a:t>
            </a:r>
            <a:r>
              <a:rPr lang="zh-CN" altLang="en-US" sz="2000"/>
              <a:t>磨牙颊舌倾斜，舌尖下垂，颊侧尖无咬合接触</a:t>
            </a:r>
            <a:r>
              <a:rPr lang="en-US" altLang="zh-CN" sz="2000"/>
              <a:t>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四，磨牙压低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五，扭转牙设计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六，邻面去釉</a:t>
            </a:r>
            <a:r>
              <a:rPr lang="en-US" altLang="zh-CN" sz="2000"/>
              <a:t>…………………………………………………………………………………………………………………………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1.</a:t>
            </a:r>
            <a:r>
              <a:rPr lang="zh-CN" altLang="en-US" sz="2000"/>
              <a:t>去釉的注意事项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2.</a:t>
            </a:r>
            <a:r>
              <a:rPr lang="zh-CN" altLang="en-US" sz="2000"/>
              <a:t>邻面去釉量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3.</a:t>
            </a:r>
            <a:r>
              <a:rPr lang="zh-CN" altLang="en-US" sz="2000"/>
              <a:t>邻面去釉选择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七，横向扩弓设计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1.</a:t>
            </a:r>
            <a:r>
              <a:rPr lang="zh-CN" altLang="en-US" sz="2000"/>
              <a:t>设计原则</a:t>
            </a:r>
            <a:r>
              <a:rPr lang="en-US" altLang="zh-CN" sz="2000"/>
              <a:t>…………………………………………………………………………………………………………………………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2.</a:t>
            </a:r>
            <a:r>
              <a:rPr lang="zh-CN" altLang="en-US" sz="2000"/>
              <a:t>扩弓注意事项</a:t>
            </a:r>
            <a:r>
              <a:rPr lang="en-US" altLang="zh-CN" sz="2000"/>
              <a:t>…………………………………………………………………………………………………………………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955" y="852170"/>
            <a:ext cx="116078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八，前牙唇倾</a:t>
            </a:r>
            <a:r>
              <a:rPr lang="en-US" altLang="zh-CN" sz="2000"/>
              <a:t>………………………………………………………………………………………………………………………………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1.</a:t>
            </a:r>
            <a:r>
              <a:rPr lang="zh-CN" altLang="en-US" sz="2000"/>
              <a:t>设计原则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九，磨牙远移设计原则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十，支抗设计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1.</a:t>
            </a:r>
            <a:r>
              <a:rPr lang="zh-CN" altLang="en-US" sz="2000"/>
              <a:t>颌间牵引支抗设计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1.1Ⅱ</a:t>
            </a:r>
            <a:r>
              <a:rPr lang="zh-CN" altLang="en-US" sz="2000"/>
              <a:t>类牵引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1.2Ⅲ</a:t>
            </a:r>
            <a:r>
              <a:rPr lang="zh-CN" altLang="en-US" sz="2000"/>
              <a:t>类牵引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2.</a:t>
            </a:r>
            <a:r>
              <a:rPr lang="zh-CN" altLang="en-US" sz="2000"/>
              <a:t>种植支抗设计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955" y="852170"/>
            <a:ext cx="1160780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十一，磨牙远移＜</a:t>
            </a:r>
            <a:r>
              <a:rPr lang="en-US" altLang="zh-CN" sz="2000"/>
              <a:t>2</a:t>
            </a:r>
            <a:r>
              <a:rPr lang="zh-CN" altLang="en-US" sz="2000"/>
              <a:t>㎜设计</a:t>
            </a:r>
            <a:r>
              <a:rPr lang="en-US" altLang="zh-CN" sz="2000"/>
              <a:t>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1.</a:t>
            </a:r>
            <a:r>
              <a:rPr lang="zh-CN" altLang="en-US" sz="2000"/>
              <a:t>分步移动步骤图</a:t>
            </a:r>
            <a:r>
              <a:rPr lang="en-US" altLang="zh-CN" sz="2000"/>
              <a:t>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 1.1</a:t>
            </a:r>
            <a:r>
              <a:rPr lang="zh-CN" altLang="en-US" sz="2000"/>
              <a:t>磨牙远移＜</a:t>
            </a:r>
            <a:r>
              <a:rPr lang="en-US" altLang="zh-CN" sz="2000"/>
              <a:t>2</a:t>
            </a:r>
            <a:r>
              <a:rPr lang="zh-CN" altLang="en-US" sz="2000"/>
              <a:t>㎜设计分步顺序</a:t>
            </a:r>
            <a:r>
              <a:rPr lang="en-US" altLang="zh-CN" sz="2000"/>
              <a:t>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 1.2</a:t>
            </a:r>
            <a:r>
              <a:rPr lang="zh-CN" altLang="en-US" sz="2000"/>
              <a:t>第二磨牙远移结束，第一磨牙开始远移</a:t>
            </a:r>
            <a:r>
              <a:rPr lang="en-US" altLang="zh-CN" sz="2000"/>
              <a:t>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2.</a:t>
            </a:r>
            <a:r>
              <a:rPr lang="zh-CN" altLang="en-US" sz="2000"/>
              <a:t>磨牙设计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zh-CN" altLang="en-US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3.</a:t>
            </a:r>
            <a:r>
              <a:rPr lang="zh-CN" altLang="en-US" sz="2000"/>
              <a:t>磨牙附件设计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4.</a:t>
            </a:r>
            <a:r>
              <a:rPr lang="zh-CN" altLang="en-US" sz="2000"/>
              <a:t>前磨牙设计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5.</a:t>
            </a:r>
            <a:r>
              <a:rPr lang="zh-CN" altLang="en-US" sz="2000"/>
              <a:t>前磨牙附件设计</a:t>
            </a:r>
            <a:r>
              <a:rPr lang="en-US" altLang="zh-CN" sz="2000"/>
              <a:t>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6.</a:t>
            </a:r>
            <a:r>
              <a:rPr lang="zh-CN" altLang="en-US" sz="2000"/>
              <a:t>尖牙附件设计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7.</a:t>
            </a:r>
            <a:r>
              <a:rPr lang="zh-CN" altLang="en-US" sz="2000"/>
              <a:t>前牙设计</a:t>
            </a:r>
            <a:r>
              <a:rPr lang="en-US" altLang="zh-CN" sz="2000"/>
              <a:t>…………………………………………………………………………………………………………………………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955" y="852170"/>
            <a:ext cx="1160780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十二，磨牙远移＞</a:t>
            </a:r>
            <a:r>
              <a:rPr lang="en-US" altLang="zh-CN" sz="2000"/>
              <a:t>2</a:t>
            </a:r>
            <a:r>
              <a:rPr lang="zh-CN" altLang="en-US" sz="2000"/>
              <a:t>㎜设计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1.</a:t>
            </a:r>
            <a:r>
              <a:rPr lang="zh-CN" altLang="en-US" sz="2000"/>
              <a:t>分步设计移动顺序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2.</a:t>
            </a:r>
            <a:r>
              <a:rPr lang="zh-CN" altLang="en-US" sz="2000"/>
              <a:t>磨牙远移阶段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3.</a:t>
            </a:r>
            <a:r>
              <a:rPr lang="zh-CN" altLang="en-US" sz="2000"/>
              <a:t>磨牙设计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4.</a:t>
            </a:r>
            <a:r>
              <a:rPr lang="zh-CN" altLang="en-US" sz="2000"/>
              <a:t>磨牙附件设计</a:t>
            </a:r>
            <a:r>
              <a:rPr lang="en-US" altLang="zh-CN" sz="2000"/>
              <a:t>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5.</a:t>
            </a:r>
            <a:r>
              <a:rPr lang="zh-CN" altLang="en-US" sz="2000"/>
              <a:t>前磨牙远移阶段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6.</a:t>
            </a:r>
            <a:r>
              <a:rPr lang="zh-CN" altLang="en-US" sz="2000"/>
              <a:t>前磨牙设计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7.</a:t>
            </a:r>
            <a:r>
              <a:rPr lang="zh-CN" altLang="en-US" sz="2000">
                <a:sym typeface="+mn-ea"/>
              </a:rPr>
              <a:t>前磨牙附件设计</a:t>
            </a:r>
            <a:r>
              <a:rPr lang="en-US" altLang="zh-CN" sz="2000">
                <a:sym typeface="+mn-ea"/>
              </a:rPr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8.</a:t>
            </a:r>
            <a:r>
              <a:rPr lang="zh-CN" altLang="en-US" sz="2000"/>
              <a:t>尖牙远移阶段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9.</a:t>
            </a:r>
            <a:r>
              <a:rPr lang="zh-CN" altLang="en-US" sz="2000"/>
              <a:t>尖牙附件设计</a:t>
            </a:r>
            <a:r>
              <a:rPr lang="en-US" altLang="zh-CN" sz="2000"/>
              <a:t>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 10.</a:t>
            </a:r>
            <a:r>
              <a:rPr lang="zh-CN" altLang="en-US" sz="2000"/>
              <a:t>切牙远移设计</a:t>
            </a:r>
            <a:r>
              <a:rPr lang="en-US" altLang="zh-CN" sz="2000"/>
              <a:t>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955" y="852170"/>
            <a:ext cx="116078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/>
              <a:t>十三，拔除下颌一颗切牙</a:t>
            </a:r>
            <a:r>
              <a:rPr lang="en-US" altLang="zh-CN" sz="2000"/>
              <a:t>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1.</a:t>
            </a:r>
            <a:r>
              <a:rPr lang="zh-CN" altLang="en-US" sz="2000"/>
              <a:t>邻牙过矫正</a:t>
            </a:r>
            <a:r>
              <a:rPr lang="en-US" altLang="zh-CN" sz="2000"/>
              <a:t>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2.</a:t>
            </a:r>
            <a:r>
              <a:rPr lang="zh-CN" altLang="en-US" sz="2000"/>
              <a:t>拔牙间隙两侧牙齿牙冠远中倾斜</a:t>
            </a:r>
            <a:r>
              <a:rPr lang="en-US" altLang="zh-CN" sz="2000"/>
              <a:t>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3.</a:t>
            </a:r>
            <a:r>
              <a:rPr lang="zh-CN" altLang="en-US" sz="2000"/>
              <a:t>附件的选择</a:t>
            </a:r>
            <a:r>
              <a:rPr lang="en-US" altLang="zh-CN" sz="2000"/>
              <a:t>………………………………………………………………………………………………………………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        4.</a:t>
            </a:r>
            <a:r>
              <a:rPr lang="zh-CN" altLang="en-US" sz="2000"/>
              <a:t>附件添加特殊情况</a:t>
            </a:r>
            <a:r>
              <a:rPr lang="en-US" altLang="zh-CN" sz="2000"/>
              <a:t>…………………………………………………………………………………………………………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zh-CN" altLang="en-US" sz="2000"/>
              <a:t>十四，拔除前磨牙设计</a:t>
            </a:r>
            <a:r>
              <a:rPr lang="en-US" altLang="zh-CN" sz="2000"/>
              <a:t>……………………………………………………………………………………………………………………</a:t>
            </a: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5695" b="100000" l="3191" r="89970">
                        <a14:foregroundMark x1="19605" y1="56264" x2="19605" y2="56264"/>
                        <a14:foregroundMark x1="19605" y1="56264" x2="19605" y2="56264"/>
                        <a14:foregroundMark x1="16717" y1="56264" x2="16717" y2="56264"/>
                        <a14:foregroundMark x1="16717" y1="56264" x2="16717" y2="56264"/>
                        <a14:backgroundMark x1="33739" y1="46241" x2="33739" y2="46241"/>
                        <a14:backgroundMark x1="33739" y1="46241" x2="33739" y2="46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27"/>
          <a:stretch>
            <a:fillRect/>
          </a:stretch>
        </p:blipFill>
        <p:spPr>
          <a:xfrm>
            <a:off x="1770285" y="476108"/>
            <a:ext cx="9311770" cy="5906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 smtClean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</a:t>
            </a:r>
            <a:endParaRPr kumimoji="1" lang="zh-CN" altLang="en-US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2170" y="4434205"/>
            <a:ext cx="107645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一，正畸牙移动量设计参考</a:t>
            </a:r>
            <a:endParaRPr lang="zh-CN" altLang="en-US" sz="4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8690" y="1321435"/>
          <a:ext cx="10232390" cy="4827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1480"/>
                <a:gridCol w="2184400"/>
                <a:gridCol w="2912110"/>
                <a:gridCol w="2184400"/>
              </a:tblGrid>
              <a:tr h="68961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FF0000"/>
                          </a:solidFill>
                        </a:rPr>
                        <a:t>组牙支抗</a:t>
                      </a:r>
                      <a:endParaRPr lang="zh-CN" altLang="en-US" sz="3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00B0F0"/>
                          </a:solidFill>
                        </a:rPr>
                        <a:t>种植支抗</a:t>
                      </a:r>
                      <a:endParaRPr lang="zh-CN" altLang="en-US" sz="3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整体移动</a:t>
                      </a:r>
                      <a:r>
                        <a:rPr lang="zh-CN" altLang="en-US" sz="1800">
                          <a:sym typeface="+mn-ea"/>
                        </a:rPr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0.25-0.33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整体移动</a:t>
                      </a:r>
                      <a:r>
                        <a:rPr lang="zh-CN" altLang="en-US" sz="1800">
                          <a:solidFill>
                            <a:srgbClr val="00B0F0"/>
                          </a:solidFill>
                          <a:sym typeface="+mn-ea"/>
                        </a:rPr>
                        <a:t>㎜</a:t>
                      </a:r>
                      <a:endParaRPr lang="zh-CN" altLang="en-US" sz="1800">
                        <a:solidFill>
                          <a:srgbClr val="00B0F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0.25-0.33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压低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0.1-0.2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压低㎜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0.2-0.3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伸长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伸长㎜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0.1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旋转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2-2.5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旋转°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2-2.5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转矩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转矩°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正轴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正轴°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86155" y="641350"/>
            <a:ext cx="7709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1.</a:t>
            </a:r>
            <a:r>
              <a:rPr lang="zh-CN" altLang="en-US" sz="3200"/>
              <a:t>切牙每步常规移动量</a:t>
            </a:r>
            <a:endParaRPr lang="zh-CN" altLang="en-US" sz="3200"/>
          </a:p>
        </p:txBody>
      </p:sp>
      <p:cxnSp>
        <p:nvCxnSpPr>
          <p:cNvPr id="7" name="直接连接符 6"/>
          <p:cNvCxnSpPr/>
          <p:nvPr/>
        </p:nvCxnSpPr>
        <p:spPr>
          <a:xfrm>
            <a:off x="6083935" y="1321435"/>
            <a:ext cx="0" cy="4827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8690" y="1321435"/>
          <a:ext cx="10232390" cy="4827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1480"/>
                <a:gridCol w="2184400"/>
                <a:gridCol w="2912110"/>
                <a:gridCol w="2184400"/>
              </a:tblGrid>
              <a:tr h="68961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FF0000"/>
                          </a:solidFill>
                        </a:rPr>
                        <a:t>组牙支抗</a:t>
                      </a:r>
                      <a:endParaRPr lang="zh-CN" altLang="en-US" sz="3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00B0F0"/>
                          </a:solidFill>
                        </a:rPr>
                        <a:t>种植支抗</a:t>
                      </a:r>
                      <a:endParaRPr lang="zh-CN" altLang="en-US" sz="3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整体移动</a:t>
                      </a:r>
                      <a:r>
                        <a:rPr lang="zh-CN" altLang="en-US" sz="1800">
                          <a:sym typeface="+mn-ea"/>
                        </a:rPr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0.25-0.33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整体移动</a:t>
                      </a:r>
                      <a:r>
                        <a:rPr lang="zh-CN" altLang="en-US" sz="1800">
                          <a:solidFill>
                            <a:srgbClr val="00B0F0"/>
                          </a:solidFill>
                          <a:sym typeface="+mn-ea"/>
                        </a:rPr>
                        <a:t>㎜</a:t>
                      </a:r>
                      <a:endParaRPr lang="zh-CN" altLang="en-US" sz="1800">
                        <a:solidFill>
                          <a:srgbClr val="00B0F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0.28-0.33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压低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0.1-0.2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压低㎜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0.2-0.3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伸长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伸长㎜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0.1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旋转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2-2.5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旋转°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2-2.5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转矩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转矩°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正轴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正轴°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86155" y="641350"/>
            <a:ext cx="7709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1.</a:t>
            </a:r>
            <a:r>
              <a:rPr lang="zh-CN" altLang="en-US" sz="3200"/>
              <a:t>尖牙每步常规移动量</a:t>
            </a:r>
            <a:endParaRPr lang="zh-CN" altLang="en-US" sz="3200"/>
          </a:p>
        </p:txBody>
      </p:sp>
      <p:cxnSp>
        <p:nvCxnSpPr>
          <p:cNvPr id="7" name="直接连接符 6"/>
          <p:cNvCxnSpPr/>
          <p:nvPr/>
        </p:nvCxnSpPr>
        <p:spPr>
          <a:xfrm>
            <a:off x="6083935" y="1321435"/>
            <a:ext cx="0" cy="4827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8690" y="1321435"/>
          <a:ext cx="10232390" cy="4827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1480"/>
                <a:gridCol w="2184400"/>
                <a:gridCol w="2912110"/>
                <a:gridCol w="2184400"/>
              </a:tblGrid>
              <a:tr h="68961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FF0000"/>
                          </a:solidFill>
                        </a:rPr>
                        <a:t>组牙支抗</a:t>
                      </a:r>
                      <a:endParaRPr lang="zh-CN" altLang="en-US" sz="3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00B0F0"/>
                          </a:solidFill>
                        </a:rPr>
                        <a:t>种植支抗</a:t>
                      </a:r>
                      <a:endParaRPr lang="zh-CN" altLang="en-US" sz="3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整体移动</a:t>
                      </a:r>
                      <a:r>
                        <a:rPr lang="zh-CN" altLang="en-US" sz="1800">
                          <a:sym typeface="+mn-ea"/>
                        </a:rPr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0.25-0.33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整体移动</a:t>
                      </a:r>
                      <a:r>
                        <a:rPr lang="zh-CN" altLang="en-US" sz="1800">
                          <a:solidFill>
                            <a:srgbClr val="00B0F0"/>
                          </a:solidFill>
                          <a:sym typeface="+mn-ea"/>
                        </a:rPr>
                        <a:t>㎜</a:t>
                      </a:r>
                      <a:endParaRPr lang="zh-CN" altLang="en-US" sz="1800">
                        <a:solidFill>
                          <a:srgbClr val="00B0F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0.25-0.33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压低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0.1-0.2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压低㎜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0.2-0.3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伸长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伸长㎜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0.1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旋转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2-2.5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旋转°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2-2.5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转矩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转矩°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正轴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正轴°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86155" y="641350"/>
            <a:ext cx="7709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1.</a:t>
            </a:r>
            <a:r>
              <a:rPr lang="zh-CN" altLang="en-US" sz="3200"/>
              <a:t>前磨牙每步常规移动量</a:t>
            </a:r>
            <a:endParaRPr lang="zh-CN" altLang="en-US" sz="3200"/>
          </a:p>
        </p:txBody>
      </p:sp>
      <p:cxnSp>
        <p:nvCxnSpPr>
          <p:cNvPr id="7" name="直接连接符 6"/>
          <p:cNvCxnSpPr/>
          <p:nvPr/>
        </p:nvCxnSpPr>
        <p:spPr>
          <a:xfrm>
            <a:off x="6083935" y="1321435"/>
            <a:ext cx="0" cy="4827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024255" y="6224905"/>
            <a:ext cx="76714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力偶牵引旋转每步</a:t>
            </a:r>
            <a:r>
              <a:rPr lang="en-US" altLang="zh-CN" sz="3200">
                <a:solidFill>
                  <a:srgbClr val="FF0000"/>
                </a:solidFill>
              </a:rPr>
              <a:t>3</a:t>
            </a:r>
            <a:r>
              <a:rPr lang="zh-CN" altLang="en-US" sz="3200">
                <a:solidFill>
                  <a:srgbClr val="FF0000"/>
                </a:solidFill>
              </a:rPr>
              <a:t>°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8690" y="1321435"/>
          <a:ext cx="10232390" cy="4827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1480"/>
                <a:gridCol w="2184400"/>
                <a:gridCol w="2912110"/>
                <a:gridCol w="2184400"/>
              </a:tblGrid>
              <a:tr h="68961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FF0000"/>
                          </a:solidFill>
                        </a:rPr>
                        <a:t>组牙支抗</a:t>
                      </a:r>
                      <a:endParaRPr lang="zh-CN" altLang="en-US" sz="3200">
                        <a:solidFill>
                          <a:srgbClr val="FF0000"/>
                        </a:solidFill>
                      </a:endParaRPr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 hMerge="1">
                  <a:tcPr/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200">
                          <a:solidFill>
                            <a:srgbClr val="00B0F0"/>
                          </a:solidFill>
                        </a:rPr>
                        <a:t>种植支抗</a:t>
                      </a:r>
                      <a:endParaRPr lang="zh-CN" altLang="en-US" sz="3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 hMerge="1"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整体移动</a:t>
                      </a:r>
                      <a:r>
                        <a:rPr lang="zh-CN" altLang="en-US" sz="1800">
                          <a:sym typeface="+mn-ea"/>
                        </a:rPr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0.25-0.33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整体移动</a:t>
                      </a:r>
                      <a:r>
                        <a:rPr lang="zh-CN" altLang="en-US" sz="1800">
                          <a:solidFill>
                            <a:srgbClr val="00B0F0"/>
                          </a:solidFill>
                          <a:sym typeface="+mn-ea"/>
                        </a:rPr>
                        <a:t>㎜</a:t>
                      </a:r>
                      <a:endParaRPr lang="zh-CN" altLang="en-US" sz="1800">
                        <a:solidFill>
                          <a:srgbClr val="00B0F0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0.28-0.33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压低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0.1-0.2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压低㎜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FF0000"/>
                          </a:solidFill>
                        </a:rPr>
                        <a:t>0.2-0.3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伸长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0.1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伸长㎜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0.1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旋转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2-2.5</a:t>
                      </a:r>
                      <a:r>
                        <a:rPr lang="zh-CN" altLang="en-US"/>
                        <a:t>㎜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旋转°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2-2.5</a:t>
                      </a: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㎜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转矩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转矩°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  <a:tr h="68961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正轴</a:t>
                      </a:r>
                      <a:r>
                        <a:rPr lang="zh-CN" altLang="en-US"/>
                        <a:t>°</a:t>
                      </a:r>
                      <a:endParaRPr lang="zh-CN" altLang="en-US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1-1.5</a:t>
                      </a:r>
                      <a:endParaRPr lang="en-US" altLang="zh-CN"/>
                    </a:p>
                  </a:txBody>
                  <a:tcPr>
                    <a:gradFill>
                      <a:gsLst>
                        <a:gs pos="50000">
                          <a:srgbClr val="97C8E1"/>
                        </a:gs>
                        <a:gs pos="0">
                          <a:srgbClr val="BADAEB"/>
                        </a:gs>
                        <a:gs pos="100000">
                          <a:srgbClr val="74B5D6"/>
                        </a:gs>
                      </a:gsLst>
                      <a:lin scaled="1"/>
                    </a:gra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00B0F0"/>
                          </a:solidFill>
                        </a:rPr>
                        <a:t>正轴°</a:t>
                      </a:r>
                      <a:endParaRPr lang="zh-CN" alt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solidFill>
                            <a:srgbClr val="00B0F0"/>
                          </a:solidFill>
                        </a:rPr>
                        <a:t>1-1.5</a:t>
                      </a:r>
                      <a:endParaRPr lang="en-US" altLang="zh-CN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986155" y="641350"/>
            <a:ext cx="77095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1.</a:t>
            </a:r>
            <a:r>
              <a:rPr lang="zh-CN" altLang="en-US" sz="3200"/>
              <a:t>磨牙每步常规移动量</a:t>
            </a:r>
            <a:endParaRPr lang="zh-CN" altLang="en-US" sz="3200"/>
          </a:p>
        </p:txBody>
      </p:sp>
      <p:cxnSp>
        <p:nvCxnSpPr>
          <p:cNvPr id="7" name="直接连接符 6"/>
          <p:cNvCxnSpPr/>
          <p:nvPr/>
        </p:nvCxnSpPr>
        <p:spPr>
          <a:xfrm>
            <a:off x="6083935" y="1321435"/>
            <a:ext cx="0" cy="4827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024255" y="6224905"/>
            <a:ext cx="76714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力偶牵引旋转每步</a:t>
            </a:r>
            <a:r>
              <a:rPr lang="en-US" altLang="zh-CN" sz="3200">
                <a:solidFill>
                  <a:srgbClr val="FF0000"/>
                </a:solidFill>
              </a:rPr>
              <a:t>3</a:t>
            </a:r>
            <a:r>
              <a:rPr lang="zh-CN" altLang="en-US" sz="3200">
                <a:solidFill>
                  <a:srgbClr val="FF0000"/>
                </a:solidFill>
              </a:rPr>
              <a:t>°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6575" y="382905"/>
            <a:ext cx="9835515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000"/>
              <a:t>5.</a:t>
            </a:r>
            <a:r>
              <a:rPr lang="zh-CN" altLang="en-US" sz="2000"/>
              <a:t>备注：</a:t>
            </a:r>
            <a:endParaRPr lang="zh-CN" altLang="en-US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5.1 牙齿同时存在整体移动、旋转、倾斜移动：整体移动 0.1mm/步，旋转移动 2°/ 步，正轴或转矩 1°/步；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5.2 同步同向移动牙数越多，同步同向每颗牙移动量应相应减小；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5.3 切牙之间需要保留不超过 0.5mm 间隙，以保证矫治器包裹力，同时不影响美观。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5.4 牙齿移动过程中尽量避免产生往复运动。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5.5 后牙牙齿设计垂直向（压低或伸长）移动同一分步中，邻牙不做同向移动设计（除 配合垂直向牵引外）。 </a:t>
            </a:r>
            <a:endParaRPr lang="en-US" altLang="zh-CN" sz="2000"/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5.6 上牙列或下牙列分步设计中，</a:t>
            </a:r>
            <a:r>
              <a:rPr lang="en-US" altLang="zh-CN" sz="2000">
                <a:highlight>
                  <a:srgbClr val="FFFF00"/>
                </a:highlight>
              </a:rPr>
              <a:t>同向移动牙齿数量每步设计不超过 4 颗牙齿</a:t>
            </a:r>
            <a:r>
              <a:rPr lang="en-US" altLang="zh-CN" sz="2000"/>
              <a:t>、</a:t>
            </a:r>
            <a:r>
              <a:rPr lang="en-US" altLang="zh-CN" sz="2000">
                <a:highlight>
                  <a:srgbClr val="00FFFF"/>
                </a:highlight>
              </a:rPr>
              <a:t>非同向 移动牙齿数量每步不超过 8 颗牙齿</a:t>
            </a:r>
            <a:r>
              <a:rPr lang="en-US" altLang="zh-CN" sz="2000"/>
              <a:t>。</a:t>
            </a:r>
            <a:r>
              <a:rPr lang="en-US" altLang="zh-CN" sz="2000" u="sng">
                <a:highlight>
                  <a:srgbClr val="008000"/>
                </a:highlight>
              </a:rPr>
              <a:t>在设计过矫正关闭散在间隙时，可以设计每步 6 颗 前牙同时移动，而且必须设计于分步最后几步。 </a:t>
            </a:r>
            <a:endParaRPr lang="en-US" altLang="zh-CN" sz="2000" u="sng">
              <a:highlight>
                <a:srgbClr val="008000"/>
              </a:highlight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/>
              <a:t>    5.7 舌倾前牙或前牙内收大于 2mm 动画设计前牙转矩矫正时，可多设计 15%转矩过矫正 量；设计扭转（压低或正轴）过矫正时，可多设计 20%转矩过矫正量。</a:t>
            </a:r>
            <a:endParaRPr lang="en-US" altLang="zh-CN" sz="2000"/>
          </a:p>
        </p:txBody>
      </p:sp>
      <p:sp>
        <p:nvSpPr>
          <p:cNvPr id="2" name="文本框 1"/>
          <p:cNvSpPr txBox="1"/>
          <p:nvPr/>
        </p:nvSpPr>
        <p:spPr>
          <a:xfrm>
            <a:off x="5985510" y="3769995"/>
            <a:ext cx="9391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highlight>
                  <a:srgbClr val="FFFF00"/>
                </a:highlight>
              </a:rPr>
              <a:t>支抗</a:t>
            </a:r>
            <a:endParaRPr lang="zh-CN" altLang="en-US" sz="2000" b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11105" y="3481070"/>
            <a:ext cx="10839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highlight>
                  <a:srgbClr val="00FFFF"/>
                </a:highlight>
              </a:rPr>
              <a:t>相互作用，力的抵消，相互支抗</a:t>
            </a:r>
            <a:endParaRPr lang="zh-CN" altLang="en-US" sz="1600">
              <a:highlight>
                <a:srgbClr val="00FFFF"/>
              </a:highligh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55760" y="5109210"/>
            <a:ext cx="26320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highlight>
                  <a:srgbClr val="008000"/>
                </a:highlight>
              </a:rPr>
              <a:t>支抗充足的情况下</a:t>
            </a:r>
            <a:endParaRPr lang="zh-CN" altLang="en-US" sz="1600">
              <a:highlight>
                <a:srgbClr val="0080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6310" y="1435100"/>
            <a:ext cx="1027938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000">
                <a:sym typeface="+mn-ea"/>
              </a:rPr>
              <a:t>   5.8 横向缩弓设计：牙弓比较宽大的，需做些缩弓，</a:t>
            </a:r>
            <a:r>
              <a:rPr lang="en-US" altLang="zh-CN" sz="2000">
                <a:highlight>
                  <a:srgbClr val="00FFFF"/>
                </a:highlight>
                <a:sym typeface="+mn-ea"/>
              </a:rPr>
              <a:t>缩弓量不超过 2mm</a:t>
            </a:r>
            <a:r>
              <a:rPr lang="en-US" altLang="zh-CN" sz="2000">
                <a:sym typeface="+mn-ea"/>
              </a:rPr>
              <a:t>，缩弓时可做适 量舌侧倾斜移动。 </a:t>
            </a:r>
            <a:endParaRPr lang="en-US" altLang="zh-CN" sz="20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sym typeface="+mn-ea"/>
              </a:rPr>
              <a:t>   5.9 若有前牙反牙合，应尽快解除反牙合。（可设计非解剖式牙合垫，但不推荐。若医生 要求，可以设计，时长不宜超过半年，万不得以可以 10 个月，但应考虑磨牙被压低的 可能。） </a:t>
            </a:r>
            <a:endParaRPr lang="en-US" altLang="zh-CN" sz="20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sym typeface="+mn-ea"/>
              </a:rPr>
              <a:t>   5.10 覆牙合控制：覆牙合最终位设计成浅覆牙合或开牙合，浅覆盖。</a:t>
            </a:r>
            <a:endParaRPr lang="en-US" altLang="zh-CN" sz="20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sym typeface="+mn-ea"/>
              </a:rPr>
              <a:t>   5.11 偏牙弓内侧及外侧牙齿不设计附件，待牙弓外（内）侧牙齿一半牙冠位于牙弓内 再设计附件。</a:t>
            </a:r>
            <a:endParaRPr lang="en-US" altLang="zh-CN" sz="2000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70140" y="882650"/>
            <a:ext cx="12661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00FFFF"/>
                </a:highlight>
              </a:rPr>
              <a:t>骨板</a:t>
            </a:r>
            <a:endParaRPr lang="zh-CN" altLang="en-US">
              <a:highlight>
                <a:srgbClr val="00FFFF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6310" y="1435100"/>
            <a:ext cx="10279380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sym typeface="+mn-ea"/>
              </a:rPr>
              <a:t>5.12 动画设计中每个牙列象限颊侧同步存在附件牙位不超过 3 颗牙;（以下设计、附件、产系除外：拔牙后牙备抗设计、 舌侧扣、牙正畸牵钩 -又名长臂牵引钩、精密切割、颌垫附件、） </a:t>
            </a:r>
            <a:endParaRPr lang="en-US" altLang="zh-CN" sz="2000">
              <a:solidFill>
                <a:srgbClr val="FF0000"/>
              </a:solidFill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sym typeface="+mn-ea"/>
              </a:rPr>
              <a:t>5.13 牙列象限中设计的附件，不允许出现 T 型、L 型、H 型附件组合，不允许连续 3个水平矩形附件设计牙位中有尖牙（附件组合中牙位无尖牙除外），A 图、B 图、C 图、 D 图、E 图均为不允许的附件设计组合情形(除拔牙后牙备抗除外)；</a:t>
            </a:r>
            <a:endParaRPr lang="en-US" altLang="zh-CN" sz="2000">
              <a:solidFill>
                <a:srgbClr val="FF0000"/>
              </a:solidFill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>
                <a:solidFill>
                  <a:srgbClr val="FF0000"/>
                </a:solidFill>
                <a:sym typeface="+mn-ea"/>
              </a:rPr>
              <a:t>5.14 简单病例每个动画分步中，需医生临床操作(去釉、粘结附件、去除附件)总次数 不允许设计超过 2 次。一般病例动画分步设计中，医生临床操作(去釉、粘结附件、去 除附件)总次数不允许设计超过 3 次。复杂病例动画分步设计，医生临床操作(去釉、粘 结附件、去除件)总次数不允许设计超过 5 次。</a:t>
            </a:r>
            <a:endParaRPr lang="en-US" altLang="zh-CN" sz="20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6550" y="754380"/>
            <a:ext cx="5295900" cy="2453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202180"/>
            <a:ext cx="5489575" cy="2453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50" y="3919220"/>
            <a:ext cx="5295900" cy="26441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19975" y="5281930"/>
            <a:ext cx="1849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00FFFF"/>
                </a:highlight>
              </a:rPr>
              <a:t>附件施力受限</a:t>
            </a:r>
            <a:endParaRPr lang="zh-CN" altLang="en-US">
              <a:highlight>
                <a:srgbClr val="00FFFF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" y="1713865"/>
            <a:ext cx="5356860" cy="27203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540" y="1713865"/>
            <a:ext cx="5730875" cy="27197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00200" y="5691505"/>
            <a:ext cx="1849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00FFFF"/>
                </a:highlight>
              </a:rPr>
              <a:t>附件施力受限</a:t>
            </a:r>
            <a:endParaRPr lang="zh-CN" altLang="en-US">
              <a:highlight>
                <a:srgbClr val="00FFFF"/>
              </a:highligh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91045" y="5691505"/>
            <a:ext cx="38798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00FFFF"/>
                </a:highlight>
              </a:rPr>
              <a:t>水平矩形附件对尖牙难以控制</a:t>
            </a:r>
            <a:endParaRPr lang="zh-CN" altLang="en-US">
              <a:highlight>
                <a:srgbClr val="00FFFF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2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/>
              <a:t>二、终末位（目标位）设计参考：（理想终末位设计，在有条件情况下， 需达到以下终末位设计要求）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9245" y="1139190"/>
            <a:ext cx="6465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1、终末位（目标位）前牙设计：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02285" y="2114550"/>
            <a:ext cx="824166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1.1 前牙切弧线：无微笑照情形，设计上颌切牙、尖牙切缘构成弧线（图 2-1）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285" y="3738880"/>
            <a:ext cx="4521835" cy="2890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365" y="3738880"/>
            <a:ext cx="6058535" cy="2890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463550"/>
            <a:ext cx="67925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覆盖控制在 3mm 以内，覆牙合控制在 2mm 以内（图 2-2）。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" y="2301240"/>
            <a:ext cx="3585210" cy="2255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760" y="3403600"/>
            <a:ext cx="3789045" cy="3321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930" y="2482850"/>
            <a:ext cx="4062095" cy="1834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390" y="811530"/>
            <a:ext cx="74942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2、终末位（目标位）后牙设计：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55015" y="1737995"/>
            <a:ext cx="9697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2.1 上颌磨牙第一近中颊尖咬合于下颌第一恒磨牙近中颊沟上。</a:t>
            </a:r>
            <a:endParaRPr lang="zh-CN" altLang="en-US" sz="28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0175" y="2760345"/>
            <a:ext cx="5023485" cy="3922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575" y="535940"/>
            <a:ext cx="116274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2.2 上颌第一磨牙远中边缘嵴咬合于下颌第二恒磨牙近中边缘嵴。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64490" y="1802765"/>
            <a:ext cx="116020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2.3 上颌第一恒磨牙近中舌尖咬于下颌第一恒磨牙的中央窝。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64490" y="3136900"/>
            <a:ext cx="116706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2.4 上下前磨牙颊尖咬于对颌牙的邻间隙。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2585" y="3949065"/>
            <a:ext cx="3846195" cy="2752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36905" y="710565"/>
            <a:ext cx="100520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2.5 上颌前磨牙舌尖与下颌前磨牙有尖窝关系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36905" y="2075815"/>
            <a:ext cx="106984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2.6 上颌尖牙咬合于下颌尖牙与第一前磨牙的邻间隙</a:t>
            </a:r>
            <a:endParaRPr lang="zh-CN" altLang="en-US" sz="32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6400" y="3284220"/>
            <a:ext cx="3853815" cy="3241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9390" y="712470"/>
            <a:ext cx="1113663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2.7 上下牙弓之间关系：上颌后牙中央沟与上颌前牙舌侧切嵴为圆滑弧线；下颌后牙颊 尖连线与下颌前牙切缘唇侧为圆滑弧线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390" y="2864485"/>
            <a:ext cx="4534535" cy="33889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090" y="2854325"/>
            <a:ext cx="4198620" cy="3399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7405" y="1557655"/>
            <a:ext cx="94888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2.8 下颌曲线-高度控制在 0-2.5mm 以内</a:t>
            </a:r>
            <a:endParaRPr lang="en-US" altLang="zh-CN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1970" y="2842895"/>
            <a:ext cx="5676900" cy="3081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9245" y="909955"/>
            <a:ext cx="106267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3、理想终末位（目标位）牙齿轴倾角、冠转矩参考设计：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42950" y="1807210"/>
            <a:ext cx="10706100" cy="1876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/>
              <a:t>  </a:t>
            </a:r>
            <a:r>
              <a:rPr lang="zh-CN" altLang="en-US" sz="2800"/>
              <a:t>牙齿近、远中倾斜（冠角、轴倾角）：牙齿临床冠长轴与牙合平面垂线所组成的角为冠 角或轴倾角，代表牙齿的近、远中倾斜程度。临床冠长轴的龈端向远中向倾斜时为正值， 向近中倾斜时为负值，正常牙合的冠角大都为正值</a:t>
            </a:r>
            <a:r>
              <a:rPr lang="zh-CN" altLang="en-US" sz="3200"/>
              <a:t>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205" y="3683635"/>
            <a:ext cx="10942955" cy="2898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610" y="941705"/>
            <a:ext cx="114922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4、牙齿唇（颊）—舌向倾斜（冠倾斜、冠转矩）：牙齿临床冠长轴的唇（颊）舌向倾 斜度称为冠倾斜或冠转矩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695" y="2932430"/>
            <a:ext cx="10857230" cy="2970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8145" y="1094740"/>
            <a:ext cx="8373110" cy="4669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4660" y="804545"/>
            <a:ext cx="57638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5、附件基本设计要求；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18820" y="1623060"/>
            <a:ext cx="98253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5.1 附件凸度常规设计 0.8mm-1mm 范围；若磨牙形态不佳及临床牙冠萌出高度不足时， 椭圆形附件凸度可以设计 1mm。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83285" y="4168775"/>
            <a:ext cx="87503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5.2 附件与龈缘间距离不小于 1.5mm。（长臂钩附件、舌侧扣附件、精密切割附件除外</a:t>
            </a:r>
            <a:r>
              <a:rPr lang="en-US" altLang="zh-CN" sz="3200"/>
              <a:t>)</a:t>
            </a:r>
            <a:endParaRPr lang="en-US" altLang="zh-CN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3150" y="1264920"/>
            <a:ext cx="7505065" cy="4328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645" y="1099185"/>
            <a:ext cx="1131062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5.3 牙冠萌出高度不足的（根据牙冠高度放置牙冠中心），单个附件放置在牙冠中心。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53670" y="2570480"/>
            <a:ext cx="118840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5.4 矫治中，牙齿颊（唇）、舌（腭）侧添加附件不能存在与对颌牙及邻牙齿产生碰撞 现象（平导附件与牙合垫附件除外）。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53670" y="4481195"/>
            <a:ext cx="114661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5.5 压低 3-3 时：常规在第一、第二前磨牙颊侧放置鸢尾附件压低切牙、尖牙；压低 2- 2 时，尖牙不需要压低，鸢尾附件放置于尖牙及第一前磨牙颊侧，压低切牙。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" y="1044575"/>
            <a:ext cx="117919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5.6 牙周病患者，尽量少加附件，甚至牙齿不涉及控根移动，可以考虑不加附件。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200025" y="3068320"/>
            <a:ext cx="115741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5.7 不能因添加附件导致附件与牙面、龈面形成明显倒凹。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150" y="4215130"/>
            <a:ext cx="3918585" cy="25412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7025" y="4798060"/>
            <a:ext cx="7093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5.8 不能在明显倒凹位置添加附件。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805" y="756920"/>
            <a:ext cx="88607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5.9 不推荐在前牙舌侧添加附件。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44805" y="2283460"/>
            <a:ext cx="107372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5.10 尽量避免中途更换附件，若需更换附件，优先选择前期未设计移动牙位。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3590" y="3493135"/>
            <a:ext cx="3005455" cy="313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14980" y="2795905"/>
            <a:ext cx="64554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/>
              <a:t>6、各附件添加位置与作用</a:t>
            </a:r>
            <a:endParaRPr lang="zh-CN" altLang="en-US" sz="4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95665" y="3488690"/>
            <a:ext cx="3481070" cy="329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4660" y="775970"/>
            <a:ext cx="111537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6.1 双窗口附件—位置：添加于牙冠唇（颊）面，施力面与牙齿长轴线垂直平行。添加 双窗口附件之间距离不能小于 1.5mm。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38200" y="2678430"/>
            <a:ext cx="83680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情形一：牙齿近中整体移动、正轴-冠远中倾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08635" y="5607050"/>
            <a:ext cx="110998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附件设置：龈向附件施力作用面向远中，切端单颗窗口附件施力作用面向近中。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5110" y="3230245"/>
            <a:ext cx="3569970" cy="2376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6100" y="1047750"/>
            <a:ext cx="101714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情形二：牙齿远中整体移动、正轴-冠近中倾</a:t>
            </a:r>
            <a:r>
              <a:rPr lang="zh-CN" altLang="en-US"/>
              <a:t>：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215" y="2188845"/>
            <a:ext cx="5266055" cy="40678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85685" y="2765425"/>
            <a:ext cx="395097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sz="3200"/>
              <a:t>   </a:t>
            </a:r>
            <a:r>
              <a:rPr lang="zh-CN" altLang="en-US" sz="3200"/>
              <a:t>附件设置：</a:t>
            </a:r>
            <a:endParaRPr lang="zh-CN" altLang="en-US" sz="3200"/>
          </a:p>
          <a:p>
            <a:r>
              <a:rPr lang="zh-CN" altLang="en-US" sz="3200"/>
              <a:t>龈向附件施力作用面向近中，切端单颗窗口附件施力作用面向远中。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0710" y="925830"/>
            <a:ext cx="1099058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6.2 单窗口附件—适用于：辅助前牙拉伸、辅助下前牙垂直压低、后牙扭转、后牙支抗 预备。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09295" y="2516505"/>
            <a:ext cx="5353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情形一:附件拉伸设计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750" y="3494405"/>
            <a:ext cx="3427095" cy="2628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855" y="3494405"/>
            <a:ext cx="2042160" cy="26289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015" y="3494405"/>
            <a:ext cx="1661160" cy="2575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760" y="3494405"/>
            <a:ext cx="2044700" cy="2628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9270" y="1076960"/>
            <a:ext cx="56991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情形二：扭转解除设计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09270" y="2403475"/>
            <a:ext cx="103168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添加位置：前磨牙、磨牙颊、舌侧各一个窗口附件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8155" y="3215640"/>
            <a:ext cx="2896870" cy="3198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5320" y="984250"/>
            <a:ext cx="108813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6.3 鸢尾附件—适用于：压低前牙，伸高前磨牙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" y="3188970"/>
            <a:ext cx="5356225" cy="3057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415" y="2890520"/>
            <a:ext cx="4260850" cy="3355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1820" y="1482725"/>
            <a:ext cx="108000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添加位置：尖牙、前磨牙、磨牙唇（颊）侧面，距离被压低牙齿越近效果越好。原则离 被压低牙水平距离不超过 10mm，牙冠中 1/3 和根 1/3 交界处，距离切 1/3-1/2。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285" y="3326130"/>
            <a:ext cx="3897630" cy="31661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360" y="3197860"/>
            <a:ext cx="3207385" cy="3568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355" y="1399540"/>
            <a:ext cx="115919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/>
              <a:t>6.4 垂直矩形---设计时优先选择优化垂直矩形附件</a:t>
            </a:r>
            <a:endParaRPr lang="zh-CN" altLang="en-US" sz="4000"/>
          </a:p>
        </p:txBody>
      </p:sp>
      <p:sp>
        <p:nvSpPr>
          <p:cNvPr id="10" name="Freeform 51"/>
          <p:cNvSpPr>
            <a:spLocks noEditPoints="1"/>
          </p:cNvSpPr>
          <p:nvPr/>
        </p:nvSpPr>
        <p:spPr bwMode="auto">
          <a:xfrm>
            <a:off x="4199890" y="3531235"/>
            <a:ext cx="3239135" cy="2767965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dirty="0">
              <a:latin typeface="华文黑体" charset="-122"/>
              <a:ea typeface="华文黑体" charset="-122"/>
              <a:cs typeface="华文黑体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8795" y="1030605"/>
            <a:ext cx="114636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6.4.1 优化垂直矩形—位置：添加于牙齿唇（颊）侧，附件垂直面与牙长轴垂直；后牙 颊侧添加条件不足，可设计于舌、腭侧（慎用）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795" y="3113405"/>
            <a:ext cx="4229100" cy="3672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3103880"/>
            <a:ext cx="4460240" cy="3682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4540" y="1367790"/>
            <a:ext cx="106635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6.4.2 垂直矩形附件—位置：添加于牙齿唇（颊）侧，附件垂直面与牙长轴垂直；后牙 颊侧添加条件不足，可设计于舌、腭侧（慎用）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365885" y="4217670"/>
            <a:ext cx="91059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000">
                <a:solidFill>
                  <a:srgbClr val="FF0000"/>
                </a:solidFill>
              </a:rPr>
              <a:t>整体移动、旋转移动，固位附件</a:t>
            </a:r>
            <a:endParaRPr lang="zh-CN" alt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355" y="1399540"/>
            <a:ext cx="115919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000"/>
              <a:t>6.5 水平矩形附件</a:t>
            </a:r>
            <a:endParaRPr lang="zh-CN" altLang="en-US" sz="4000"/>
          </a:p>
        </p:txBody>
      </p:sp>
      <p:sp>
        <p:nvSpPr>
          <p:cNvPr id="10" name="Freeform 51"/>
          <p:cNvSpPr>
            <a:spLocks noEditPoints="1"/>
          </p:cNvSpPr>
          <p:nvPr/>
        </p:nvSpPr>
        <p:spPr bwMode="auto">
          <a:xfrm>
            <a:off x="4199890" y="3531235"/>
            <a:ext cx="3239135" cy="2767965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dirty="0">
              <a:latin typeface="华文黑体" charset="-122"/>
              <a:ea typeface="华文黑体" charset="-122"/>
              <a:cs typeface="华文黑体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29030" y="1508760"/>
            <a:ext cx="101707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6.5.1 优化水平矩形附件—适用于：后牙倾斜正轴，辅助牙弓中段整体扩弓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420" y="3432175"/>
            <a:ext cx="4523740" cy="32994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150" y="3432175"/>
            <a:ext cx="4069080" cy="3299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83640" y="736600"/>
            <a:ext cx="93332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</a:t>
            </a:r>
            <a:r>
              <a:rPr lang="zh-CN" altLang="en-US" sz="3200"/>
              <a:t>水平矩形附件—适用于：后牙倾斜正轴，辅助牙弓中段整体扩弓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183640" y="2829560"/>
            <a:ext cx="102349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附件设置：牙冠近中倾设置于颊侧近中，牙冠远中倾斜设置于颊侧远中处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2310" y="4152900"/>
            <a:ext cx="4259580" cy="270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7805" y="1210945"/>
            <a:ext cx="117563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6.6 梯形附件--适用于：尖牙、前磨牙矢状向远移使用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0" y="3443605"/>
            <a:ext cx="56629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添加位置：仅添加于尖牙、前磨牙颊侧面；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3285" y="2626360"/>
            <a:ext cx="4180840" cy="3458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7990" y="846455"/>
            <a:ext cx="110458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</a:t>
            </a:r>
            <a:r>
              <a:rPr lang="zh-CN" altLang="en-US" sz="3200"/>
              <a:t>同区（A B C D 区）牙齿设计梯形附件时，施力面设计方向需相同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90" y="2125980"/>
            <a:ext cx="10176510" cy="4577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0405" y="756920"/>
            <a:ext cx="95510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6.7 椭圆附件—适用于：后牙区矫治器的固位</a:t>
            </a:r>
            <a:r>
              <a:rPr lang="zh-CN" altLang="en-US"/>
              <a:t>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48535"/>
            <a:ext cx="4596130" cy="23609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295" y="2029460"/>
            <a:ext cx="2998470" cy="26739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545" y="2029460"/>
            <a:ext cx="3575050" cy="26739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5255" y="5480050"/>
            <a:ext cx="120567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添加位置：前磨牙、磨牙颊侧面，附件距离龈缘大于 1.5mm，附件距离牙合方不低于 1mm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50825"/>
            <a:ext cx="1224724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</a:t>
            </a:r>
            <a:endParaRPr lang="en-US" altLang="zh-CN" sz="3200"/>
          </a:p>
          <a:p>
            <a:r>
              <a:rPr lang="en-US" altLang="zh-CN" sz="3200"/>
              <a:t>  </a:t>
            </a:r>
            <a:r>
              <a:rPr lang="zh-CN" altLang="en-US" sz="3200"/>
              <a:t>6.8 旋转附件—适用于：牙齿扭转。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 添加位置：全牙列牙齿，附件设置于牙冠颊侧面，附件宽端设计朝牙合向，窄端设计朝龈 向、施力面与牙长轴呈 5°—10°角度。</a:t>
            </a:r>
            <a:endParaRPr lang="zh-CN" altLang="en-US" sz="3200"/>
          </a:p>
          <a:p>
            <a:r>
              <a:rPr lang="zh-CN" altLang="en-US" sz="3200"/>
              <a:t>  </a:t>
            </a:r>
            <a:endParaRPr lang="zh-CN" altLang="en-US" sz="3200"/>
          </a:p>
          <a:p>
            <a:r>
              <a:rPr lang="zh-CN" altLang="en-US" sz="3200"/>
              <a:t>  若牙齿需设计近中旋转时，附件设计于牙面靠 近中位置，施力面朝远中向。若牙齿需设计远中旋转时，附件设计于牙面靠远中位置， 施力面朝近中向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0330"/>
            <a:ext cx="5478780" cy="36156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790" y="177165"/>
            <a:ext cx="5474335" cy="35394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985" y="3864610"/>
            <a:ext cx="5012690" cy="2929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3855" y="718820"/>
            <a:ext cx="105067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6.9 非解剖式平导附件（不推荐，医生特殊要求者除外）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45795" y="1831975"/>
            <a:ext cx="109004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适用于：辅助压低下颌前牙及伸长后牙。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33755" y="2515235"/>
            <a:ext cx="105244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添加位置：上前牙舌侧位置；在矫治中，设计非平导附件合面与对颌牙切端产生垂直咬 合重叠，设计咬合垂直重叠量尽可能保持一致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8940" y="4361815"/>
            <a:ext cx="6294120" cy="2407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1010285"/>
            <a:ext cx="108553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6.10 非解剖式牙合垫（不推荐，医生特殊要求者除外）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35610" y="2213610"/>
            <a:ext cx="10079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添加位置：设置左右侧磨牙或前磨牙牙合面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960" y="3121025"/>
            <a:ext cx="4346575" cy="33286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410" y="3503295"/>
            <a:ext cx="6244590" cy="256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585" y="1184910"/>
            <a:ext cx="5791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情形一：辅助纠正后牙锁牙合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5585" y="3053715"/>
            <a:ext cx="4890770" cy="3203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530" y="3053715"/>
            <a:ext cx="5831840" cy="3202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7525" y="901700"/>
            <a:ext cx="60826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情形二：解除前牙反牙合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1920" y="2524125"/>
            <a:ext cx="5701665" cy="3757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1540" y="991235"/>
            <a:ext cx="1072642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</a:t>
            </a:r>
            <a:r>
              <a:rPr lang="zh-CN" altLang="en-US" sz="3200"/>
              <a:t>6.11 舌侧扣附件—适用于：颌间牵引、力偶牵引、低位错牙合牙牵引。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91540" y="2459990"/>
            <a:ext cx="9716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添加位置：全牙列牙齿，附件边缘与龈缘线接触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6690" y="3564890"/>
            <a:ext cx="5074920" cy="2691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67690"/>
            <a:ext cx="5260340" cy="2840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25" y="567690"/>
            <a:ext cx="4093210" cy="2866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" y="3497580"/>
            <a:ext cx="4009390" cy="323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425" y="3552190"/>
            <a:ext cx="3520440" cy="305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110" y="783590"/>
            <a:ext cx="99079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6.12 牙正畸牵引钩 又名：长臂钩附件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72110" y="1730375"/>
            <a:ext cx="119754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附件设置：附件龈方边缘必须与牙齿颈缘线接触。牙冠远中倾斜( ≧10°)，可考虑使 用牙正畸牵引钩设计。配合种植支抗钉的使用设计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63270" y="4562475"/>
            <a:ext cx="1089152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olidFill>
                  <a:srgbClr val="FF0000"/>
                </a:solidFill>
              </a:rPr>
              <a:t>矫治器加工提示：牙正畸牵引钩附件在矫治器上（舌侧扣附件加工一样）为全开口方式；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" y="2372995"/>
            <a:ext cx="4615815" cy="32302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260" y="2372995"/>
            <a:ext cx="2925445" cy="3185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3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三、牙齿错牙合附件设计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1965" y="909955"/>
            <a:ext cx="84416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1、磨牙近中倾斜 设计方法： 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方法一：近中放置横矩形附件正轴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7755" y="2917190"/>
            <a:ext cx="6386195" cy="3822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9645" y="912495"/>
            <a:ext cx="96329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</a:t>
            </a:r>
            <a:r>
              <a:rPr lang="zh-CN" altLang="en-US" sz="3200"/>
              <a:t>方法二：放置双窗口附件—牙冠近中附件受力面朝龈向、牙冠远中附件受力面朝牙合向。 必要时可将近中单窗附件设计比远中附件稍大些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9425" y="3000375"/>
            <a:ext cx="5533390" cy="3677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8465" y="1392555"/>
            <a:ext cx="107365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方法三：对颌磨牙无同时出现近中倾斜—垂直牵引正轴设计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8600" y="2620010"/>
            <a:ext cx="5789930" cy="3863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8300" y="969010"/>
            <a:ext cx="114554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方法四：对颌磨牙同时出现近中倾斜-垂直牵引设计，舌侧扣均放置在牙冠近中进行垂 直牵引正轴设计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025" y="2787650"/>
            <a:ext cx="4601210" cy="3616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8610" y="673735"/>
            <a:ext cx="1117282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3200"/>
              <a:t>  </a:t>
            </a:r>
            <a:r>
              <a:rPr lang="zh-CN" altLang="en-US" sz="3200"/>
              <a:t>方法五：近倾磨牙长臂钩+颌间牵引，出现下颌双侧磨牙近中倾斜，可以在双侧磨牙上 添加长臂牵引钩与对颌尖牙进行牵引，避免出现单侧颌间牵引的情况出现。</a:t>
            </a:r>
            <a:endParaRPr lang="zh-CN" altLang="en-US" sz="3200"/>
          </a:p>
        </p:txBody>
      </p:sp>
      <p:sp>
        <p:nvSpPr>
          <p:cNvPr id="11" name="Freeform 152"/>
          <p:cNvSpPr>
            <a:spLocks noEditPoints="1"/>
          </p:cNvSpPr>
          <p:nvPr/>
        </p:nvSpPr>
        <p:spPr bwMode="auto">
          <a:xfrm>
            <a:off x="0" y="5334635"/>
            <a:ext cx="1134745" cy="1523365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dirty="0">
              <a:latin typeface="华文黑体" charset="-122"/>
              <a:ea typeface="华文黑体" charset="-122"/>
              <a:cs typeface="华文黑体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4660" y="795020"/>
            <a:ext cx="6045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2、磨牙远中倾斜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54660" y="2085975"/>
            <a:ext cx="83407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方法一：远中放置横矩形附件正轴设计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15" y="3401695"/>
            <a:ext cx="3951605" cy="3178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3880" y="737870"/>
            <a:ext cx="110636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</a:t>
            </a:r>
            <a:r>
              <a:rPr lang="zh-CN" altLang="en-US" sz="3200"/>
              <a:t>方法二：放置双窗口附件正轴设计-牙冠近中附件受力面朝牙合向、牙冠远中附件受力面 朝龈向（可将远中单窗附件设计比近中单窗口附件稍大些）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2335" y="2961640"/>
            <a:ext cx="4932680" cy="320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795" y="900430"/>
            <a:ext cx="115557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3、磨牙颊向倾斜、舌尖下垂，颊侧尖无咬合接触。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91795" y="2346960"/>
            <a:ext cx="114909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方法：颊侧设计水平附件，颊侧拉伸，腭侧压低-冠舌向转矩纠正颊侧尖无咬合接触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190" y="4171315"/>
            <a:ext cx="3337560" cy="21412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705" y="4171315"/>
            <a:ext cx="3383280" cy="20269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4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四、磨牙压低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40" y="1144270"/>
            <a:ext cx="115004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1、附件压低设计：总压低量＜1.5mm，被压低磨牙邻牙用水平矩形附件或鸢尾附件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44805" y="2837815"/>
            <a:ext cx="1150112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2、小翅膀压低：1.5mm≤总压低量＜3mm，建议用小翅膀压低，单步压低量在 0.15- 0.25mm。对于上下颌末端牙齿（比如 7）的压低，需要在 6 的远中加附件，常规牙齿合 方开口。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45440" y="5149850"/>
            <a:ext cx="1150112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3、种植钉压低：压低量≥3mm，建议用种植钉压低，需压低磨牙颊、舌侧常规配合舌侧 扣，单步压低 0.2-0.3mm。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5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五、扭转牙设计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7380" y="1410335"/>
            <a:ext cx="109372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1、在纠正扭转牙的扭转过程中，扭转牙与邻牙无接触碰撞情况存在。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27380" y="4097655"/>
            <a:ext cx="107721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2、扭转牙过矫治设计为 10°（医生要求或医生同意的情况下设计）。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3855" y="956945"/>
            <a:ext cx="108089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方法一：唇（颊）侧附件纠正牙齿扭转；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63855" y="2512695"/>
            <a:ext cx="105429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附件设计位置：添加于扭转牙靠近 向颊侧突出明显的一侧。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" y="3957955"/>
            <a:ext cx="2903220" cy="22555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830" y="3957955"/>
            <a:ext cx="3357880" cy="22555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6960" y="3977640"/>
            <a:ext cx="3040380" cy="2235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280" y="530225"/>
            <a:ext cx="1202880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/>
              <a:t>方法二：颊侧设计矩形附件、舌侧设计一个单窗口附件。</a:t>
            </a:r>
            <a:endParaRPr lang="zh-CN" altLang="en-US" sz="3600"/>
          </a:p>
          <a:p>
            <a:endParaRPr lang="zh-CN" altLang="en-US" sz="3600"/>
          </a:p>
          <a:p>
            <a:r>
              <a:rPr lang="zh-CN" altLang="en-US" sz="3600"/>
              <a:t>   纠正扭转牙过程中， 邻牙 0.2mm 间隙存在，以避免邻牙阻力影响。</a:t>
            </a:r>
            <a:endParaRPr lang="zh-CN" altLang="en-US" sz="3600"/>
          </a:p>
          <a:p>
            <a:r>
              <a:rPr lang="zh-CN" altLang="en-US" sz="3600"/>
              <a:t>    扭转牙过矫正设计，矫治说明可以告知医 生：为达到良好的矫治效果，某某牙齿设计了扭转过矫正。</a:t>
            </a:r>
            <a:endParaRPr lang="zh-CN" altLang="en-US" sz="3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3080" y="3945255"/>
            <a:ext cx="2781935" cy="2803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1660" y="662305"/>
            <a:ext cx="1080008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</a:t>
            </a:r>
            <a:r>
              <a:rPr lang="zh-CN" altLang="en-US" sz="3200"/>
              <a:t>方法三：若颊侧临床冠高度不足，或矩形附件会与对颌产生颌干扰时，颊舌侧各设计一 个单窗口附件。</a:t>
            </a:r>
            <a:endParaRPr lang="zh-CN" altLang="en-US" sz="3200"/>
          </a:p>
          <a:p>
            <a:r>
              <a:rPr lang="zh-CN" altLang="en-US" sz="3200"/>
              <a:t>       纠正扭转牙过程中，邻牙 0.2mm 间隙存在，以避免邻牙阻力 影响。 </a:t>
            </a:r>
            <a:endParaRPr lang="zh-CN" altLang="en-US" sz="3200"/>
          </a:p>
          <a:p>
            <a:r>
              <a:rPr lang="zh-CN" altLang="en-US" sz="3200"/>
              <a:t>        扭转牙过矫正设计，矫治说明可以告知医生：为达到良好的矫治效果，某某牙齿 设计了扭转过矫正。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660" y="3880485"/>
            <a:ext cx="2926080" cy="2804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25" y="771525"/>
            <a:ext cx="11626850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方法四：设计舌侧扣-力偶牵引，力偶牵引不设计过矫正(不可设计单侧牵 引)。</a:t>
            </a:r>
            <a:endParaRPr lang="zh-CN" altLang="en-US" sz="3200"/>
          </a:p>
          <a:p>
            <a:r>
              <a:rPr lang="zh-CN" altLang="en-US" sz="3200"/>
              <a:t>纠正扭转牙时需确认有足够的间隙。</a:t>
            </a:r>
            <a:endParaRPr lang="zh-CN" altLang="en-US" sz="3200"/>
          </a:p>
          <a:p>
            <a:endParaRPr lang="zh-CN" altLang="en-US" sz="3200"/>
          </a:p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3200"/>
              <a:t>       35°以内的扭转用单侧附件；</a:t>
            </a:r>
            <a:endParaRPr lang="zh-CN" altLang="en-US" sz="3200"/>
          </a:p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3200"/>
              <a:t>       35-60°使用 双侧附件（颊舌侧）；</a:t>
            </a:r>
            <a:endParaRPr lang="zh-CN" altLang="en-US" sz="3200"/>
          </a:p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3200"/>
              <a:t>       60-90°使用力偶牵引（舌侧扣位置需要随着牙齿的扭转改善更 换位置）；</a:t>
            </a:r>
            <a:endParaRPr lang="zh-CN" altLang="en-US" sz="3200"/>
          </a:p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3200"/>
              <a:t>       &gt;100°使用力偶牵引-异位扭转（舌侧扣位置需要随着牙齿的扭转改善更换 位置）；</a:t>
            </a:r>
            <a:endParaRPr lang="zh-CN" altLang="en-US" sz="3200"/>
          </a:p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3200"/>
              <a:t>       90-100°一般情况下医生会不要求扭转。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6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六、邻面去釉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1305" y="430530"/>
            <a:ext cx="62369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1、去釉注意事项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55650" y="1214755"/>
            <a:ext cx="108083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在设计去釉的牙列中，优先考虑前磨牙区去釉；在前磨牙区去釉不足时再考虑前牙 去釉设计。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00405" y="2779395"/>
            <a:ext cx="108629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在设计中涉及到扩弓与去釉两者均有，先考虑调整牙轴倾度、扩弓，相对改善去釉 位置邻接关系，再进行邻面去釉设计。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700405" y="4608830"/>
            <a:ext cx="108629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1.3 单颌单侧牙列总去釉量 0.3mm 以上(包含 0.3mm），选择的两颗牙齿之间每次去釉 量不小于 0.3mm。去釉量的上限请参照设计原则中《邻面去釉表》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2910" y="955040"/>
            <a:ext cx="116738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1.4 单颌单侧牙列总去釉量小于或等于 0.29mm 以下，选择的两颗牙齿之间每次去釉量 可小于 0.3mm，但单颌单侧牙列总去釉量应选择在一处去釉位置上设计；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22910" y="3200400"/>
            <a:ext cx="112229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1.5 去釉牙齿的选择；倾向于相对其牙冠近远中径较大、牙颈窄切端宽，容易出现“黑 三角”的牙齿。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422275" y="4674235"/>
            <a:ext cx="112236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1.6 15 岁以下（包含 15 岁）患者，常规不设计去釉，若需设计邻面去釉须有医生明 确要求或征得同意后方设计，并需做好沟通记录。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6385" y="1427480"/>
            <a:ext cx="116192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1.7 口内照显示，牙齿存在明显龋坏倾向、或牙釉质发育不全者避免去釉设计操作。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755" y="2752090"/>
            <a:ext cx="5941060" cy="3672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110" y="539115"/>
            <a:ext cx="77031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2、邻面去釉量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75" y="1226185"/>
            <a:ext cx="11193780" cy="3560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1475" y="4890135"/>
            <a:ext cx="114490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1.根管治疗后的切牙、近中单面去釉量在 0.5mm 以内（对前牙美观度无明 显影响情况下）； </a:t>
            </a:r>
            <a:endParaRPr lang="zh-CN" altLang="en-US" sz="3200"/>
          </a:p>
          <a:p>
            <a:r>
              <a:rPr lang="zh-CN" altLang="en-US" sz="3200"/>
              <a:t>2.畸形过小牙牙冠宽度小于 4mm,不设计邻面去釉。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" y="856615"/>
            <a:ext cx="11607165" cy="28308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2100" y="4860925"/>
            <a:ext cx="116071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根管治疗后的尖牙、前磨牙、第一磨牙近、远中单面去釉量在 1mm 以内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050" y="685165"/>
            <a:ext cx="51346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3、邻面去釉选择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07060" y="1490345"/>
            <a:ext cx="115417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>
                <a:sym typeface="+mn-ea"/>
              </a:rPr>
              <a:t>3.1.1 先评估可去釉位置，选择拥挤牙列中邻牙间关系相对偏优的邻牙处作为去釉选 择。牙列中 32-33、34-35、42-43-44 间邻面接触，可作为获得间 隙减轻前牙拥挤的去釉位置。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6395" y="3708400"/>
            <a:ext cx="3657600" cy="2956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000" y="443865"/>
            <a:ext cx="1177544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3.1.2 单纯牙列拥挤，优先考虑解除拥挤，选择去釉位置顺序：在可去釉邻牙位置， 应选择拥挤错位牙近的可去釉邻牙处作为首选去釉位置，牙列中 4 颗切牙 唇、舌向错位，牙冠近、远中面均无接触关系，故减小前牙拥挤改善切牙错牙合去釉位 置，首选离切牙较近牙齿邻面去釉位置，去釉位置选择顺序：43-44 之间 →34-35 之间、44-45 之间→32-33 之间、42-43 之间进行操作设计。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" y="3636010"/>
            <a:ext cx="3215640" cy="30708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880" y="3735070"/>
            <a:ext cx="4518660" cy="2872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55" y="474980"/>
            <a:ext cx="12011025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3.1.3 牙列拥挤伴中线不调时，优先考虑调整中线，参考牙列中线关系选择去釉位置： 在解除牙列拥挤中，若牙列中线存在偏移，其中线偏移的牙列，其去釉位置应选择中 线偏移侧的对侧作为主要去釉牙位区域，去改善或纠正中线偏移。下牙列 拥挤在左侧前牙区，但其下牙列中线为左偏移，故去釉位置首选去釉为右侧，不是拥 挤的左侧。（当去釉位置的“就近牙位去釉”原则，遇到需改善中线去釉位置不同时， 必须以改善中线去釉位置进行首选设计）。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4055745"/>
            <a:ext cx="3855720" cy="27889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925" y="4055745"/>
            <a:ext cx="3840480" cy="2773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8280" y="574675"/>
            <a:ext cx="86696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3.1.4 错牙合牙移动中去釉时机选择：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10235" y="1482090"/>
            <a:ext cx="110083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3.1.4.1 当动画中，设计去釉牙位邻面去釉，两颗牙间重叠区域未达到接触，此时 不适宜进行。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10235" y="2818130"/>
            <a:ext cx="106997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3.1.4.2 当动画中，设计去釉牙位邻面去釉，两颗牙间重叠区域达到接触，此时设 计去釉为正确。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8345" y="4170045"/>
            <a:ext cx="2727960" cy="2598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470" y="4170045"/>
            <a:ext cx="2648585" cy="25717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935" y="4060825"/>
            <a:ext cx="2740660" cy="2707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7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七、横向扩弓设计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2202180"/>
            <a:ext cx="4084320" cy="31470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620" y="2202180"/>
            <a:ext cx="3985260" cy="3192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8135" y="69469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1、设计原则：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09600" y="1547495"/>
            <a:ext cx="113093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设计横向扩弓时，同一象限中同步同向扩弓牙齿移动数量不超过 3 颗牙齿；若牙弓 中段为向舌侧内凹时，位于牙弓内凹牙齿在颊侧扩弓时邻牙预留 0.1-0.2mm 间隙。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14680" y="4366260"/>
            <a:ext cx="109626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扩弓过程中，唇（颊）向移动牙齿近、远中设计小于 0.2mm 间隙存在，避免邻牙阻 力影响矫治效果。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5130" y="871220"/>
            <a:ext cx="113817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1.3 一般情况下尖牙区不设计扩弓，若尖牙舌倾可用调整唇倾度改善弓形。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05130" y="2552065"/>
            <a:ext cx="113055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1.4 无影像资料（CBCT）参考时，扩弓量控制在 2mm 内；有影像资料（CBCT）时，需 参照影像资料中的根骨关系进行扩弓设计。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35940" y="4846320"/>
            <a:ext cx="111747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1.5 成人患者设计牙性扩弓为主。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025" y="1577340"/>
            <a:ext cx="116840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1.6 应比实际需要移动量过矫正 20-30％左右，扩弓需配合牙冠负转矩（移动过程中牙 与牙之间留有 0.1-0.2mm 间隙）。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27025" y="3749675"/>
            <a:ext cx="115004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1.7 磨牙扩弓时应先少量远移后面的磨牙，以松解邻接点（远中有智齿时建议拔除智 齿）。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1635" y="731520"/>
            <a:ext cx="54082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2、扩弓注意事项：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17855" y="2829560"/>
            <a:ext cx="107283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结合口内照片，原数据模型查看，下颌前牙根骨凸起明显，动画中不宜设计牙根唇侧移 动。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8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八、前牙唇倾：（内倾型前牙）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3695" y="53086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1、设计原则：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35940" y="1456055"/>
            <a:ext cx="1153858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不涉及前牙整体移动（内收）的前牙转矩设计：旋转中心设计于牙冠长轴中心处 （图 8-1），再进行正转矩纠正内倾前牙。前牙转矩控制顺序：先纠正切牙转矩，再纠 正尖牙转矩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9710" y="3470275"/>
            <a:ext cx="6672580" cy="3045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1465" y="588645"/>
            <a:ext cx="1160970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涉及前牙整体移动（内收）的前牙转矩设计：旋转中心设计于牙冠颈部 1/3 处。再进行正转矩纠正内倾前牙，再进行前牙内收移动。前牙转矩控制顺序：先纠 正切牙转矩，再纠正尖牙转矩。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2820" y="2713355"/>
            <a:ext cx="7926070" cy="3671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500" y="1226185"/>
            <a:ext cx="1206500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1.3 前牙压低：若要设计压低前牙，需在前牙转矩完成后，开始切牙、尖牙交替式分步 压低。（①可先压低尖牙，再压 2-2；②也可以先压尖牙，尖牙压低几步后，尖牙停止 压低，再压 2-2，交替压低）。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213995" y="4222750"/>
            <a:ext cx="117640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1.4 过矫正：若需设计上下前牙压低需要做过矫正，最终位设计到正常覆牙合或浅覆牙合。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480" y="1064939"/>
            <a:ext cx="4461236" cy="4461236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9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九、磨牙远移设计原则：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8300" y="1525270"/>
            <a:ext cx="114560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1、磨牙远移量参考：常规磨牙远移量设计在 4mm 以内；（大于总常规量设计，除医生 明确要求以外）。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17525" y="3912870"/>
            <a:ext cx="111563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2、存在内倾前牙的转矩调整时（前牙有限去代偿），磨牙远移时，不可同时设计前牙 转矩。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670" y="603250"/>
            <a:ext cx="4935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3、磨牙远移分步方式：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99745" y="1517015"/>
            <a:ext cx="115747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 上颌磨牙远移小于 2mm 分步设计 7 移动到位后移动 ；6 开始移动，6 远移到位后；5 开始移动，5 远移到位 后；4 开始移动，4 远移到位后；3 和 2-2（切牙）分步内收或分步交替内收；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408305" y="3696335"/>
            <a:ext cx="1157287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3.2 上颌磨牙远移大于 2mm （需要配合额外支抗）</a:t>
            </a:r>
            <a:endParaRPr lang="zh-CN" altLang="en-US" sz="3200"/>
          </a:p>
          <a:p>
            <a:r>
              <a:rPr lang="zh-CN" altLang="en-US" sz="3200"/>
              <a:t>  远中移动 17、27，7 远移一半在开始远移 16、26，6、7 一起移动，17、27 移动到位 后，开始远移 15、25，当 16、26 移动到位后开始远移 14、24，当 15、 25 远移到 位后开始内收 13、23，当 14、24 移动到位后开始内收 12、22.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2415" y="455930"/>
            <a:ext cx="57188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4、 下颌磨牙远移分步方式：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08635" y="1446530"/>
            <a:ext cx="113658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4.1 下颌磨牙远移小于 2mm 分步设计 7 移动到位后；6 开始移动，6 远移到位后；5 开始移动，5 远移到位后；4 开始移动，4 远移到位后；3 和 2-2（切牙）分步内收或分步交替内收；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08635" y="3667760"/>
            <a:ext cx="1149096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4.2 下颌磨牙远移大于 2mm （需要配合额外支抗）</a:t>
            </a:r>
            <a:endParaRPr lang="zh-CN" altLang="en-US" sz="3200"/>
          </a:p>
          <a:p>
            <a:r>
              <a:rPr lang="zh-CN" altLang="en-US" sz="3200"/>
              <a:t>   远中移动 37、47，7 远移一半在开始远移 36、46，6、7 一起移动，37、47 移动到位 后，开始远移 35、45，当 36、46 移动到位后开始远移 34、44，当 35、 45 远移到 位后开始内收 33、43，当 34、44 移动到位后开始内收 32-42；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40" y="989965"/>
            <a:ext cx="110369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5、上下颌磨牙远移分步方式：（双颌远移时，且移动量大于 2mm 时建议配合种植支抗）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49605" y="2967990"/>
            <a:ext cx="1089215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5.1 先移动 17、27、37、47，当 7 远移到位后 16、26、36、46 开始移动，当 6 移 动到位后，开始移动 15、25、35、45，当 5 移动到位后，开始移动 14、24、34、 44， 当 4 移动到一半开始移动 13、23，当 14、24 移动到位，开始内收 12-22， 对于下 颌前牙 ，当 34、44 移动到位后，可同时内收 33-43。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670" y="1064895"/>
            <a:ext cx="4980305" cy="4461510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10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十、 支抗设计：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7185" y="607060"/>
            <a:ext cx="117925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1、颌间牵引支抗设计：Ⅱ类牵引，Ⅲ类牵引；用 1/4 橡皮圈（3.5 盎司）。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73405" y="2358390"/>
            <a:ext cx="115563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Ⅱ类牵引：36、46 添置舌侧扣附件-矫治器颊侧开窗；13、23 矫治器精密切割。Ⅱ类牵引矫治期间，下颌后牙不可设计磨牙远移。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525" y="4545330"/>
            <a:ext cx="5052060" cy="2103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815" y="4522470"/>
            <a:ext cx="5181600" cy="2125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6125" y="802005"/>
            <a:ext cx="99523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Ⅲ类牵引：16、26 添置舌侧扣附件-矫治器颊侧开窗；33、43 矫治器精密切割。Ⅲ类牵引矫治期间，上颌后牙不可设计磨牙远移。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185" y="3577590"/>
            <a:ext cx="5052060" cy="20345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255" y="3544570"/>
            <a:ext cx="5379720" cy="2067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5915" y="511175"/>
            <a:ext cx="90150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2、种植支抗设计：13、23 矫治器精密切割。</a:t>
            </a:r>
            <a:endParaRPr lang="en-US" altLang="zh-CN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" y="1616075"/>
            <a:ext cx="3634740" cy="1676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15" y="3127375"/>
            <a:ext cx="3550920" cy="1661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045" y="4694555"/>
            <a:ext cx="3704590" cy="1712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670" y="1064895"/>
            <a:ext cx="4980305" cy="4461510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11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十一、磨牙远移量 &lt;2mm 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670" y="631190"/>
            <a:ext cx="67379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1、分步移动步骤图：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63550" y="1685925"/>
            <a:ext cx="9005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磨牙远移量 &lt;2mm 设计分步顺序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20" y="2669540"/>
            <a:ext cx="11109960" cy="3482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4420" y="856615"/>
            <a:ext cx="100437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第二磨牙远移结束，第一磨牙开始远移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35" y="2720975"/>
            <a:ext cx="2727960" cy="21259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930" y="2720975"/>
            <a:ext cx="2735580" cy="2133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630" y="2683510"/>
            <a:ext cx="2736850" cy="2163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1000" y="79502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2、磨牙设计：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92125" y="2045335"/>
            <a:ext cx="112083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2.1 牙冠若远倾斜，磨牙远移前需先纠正远中倾斜在进行远移。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492125" y="3295650"/>
            <a:ext cx="1120775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2.2 磨牙（或前磨牙）存在颊、舌倾明显，远移阶段初期分步设计以改善转矩为主。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2.3 若牙冠近倾，设计矩形附件或水平双窗口附件，设计远中倾斜移动至磨牙竖直。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5135" y="831215"/>
            <a:ext cx="5690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3、磨牙附件设计：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27710" y="1940560"/>
            <a:ext cx="98615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 牙冠高度暴露充足，常规不设计附件远移。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27710" y="3260725"/>
            <a:ext cx="110089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3.2 若牙冠高度偏短，远移中需设置附件；附件从优选择次序；垂直矩形附件 →     水平 矩形附件 →     鸢尾附件 →    单窗口附件 →     椭圆附件</a:t>
            </a:r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4840" y="3823970"/>
            <a:ext cx="213360" cy="441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365" y="3911600"/>
            <a:ext cx="419100" cy="2667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450" y="3896360"/>
            <a:ext cx="464820" cy="281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7400" y="3896360"/>
            <a:ext cx="396240" cy="2819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655" y="4407535"/>
            <a:ext cx="373380" cy="228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56235"/>
            <a:ext cx="4057015" cy="31388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0" y="729615"/>
            <a:ext cx="5758815" cy="31388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615" y="4016375"/>
            <a:ext cx="6009005" cy="2592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1635" y="1016635"/>
            <a:ext cx="1142873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3.3 下颌磨牙远移时需设计附件，若因咬合原因导致牙齿颊侧面未能添置附件，可在舌 侧设置附件。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附件从优选择次序；                               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    垂直矩形附件 →     水平矩形附件 →        鸢尾附件 →    单窗口附件 →    椭圆附件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730" y="3516630"/>
            <a:ext cx="251460" cy="4267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295" y="3566160"/>
            <a:ext cx="487680" cy="327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380" y="3585210"/>
            <a:ext cx="480060" cy="289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395" y="3592830"/>
            <a:ext cx="441960" cy="3505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4113530"/>
            <a:ext cx="426720" cy="251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0" y="1338580"/>
            <a:ext cx="12192000" cy="1868170"/>
            <a:chOff x="0" y="1775"/>
            <a:chExt cx="21374" cy="327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1775"/>
              <a:ext cx="6468" cy="327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80" y="1776"/>
              <a:ext cx="5934" cy="327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66" y="1776"/>
              <a:ext cx="8508" cy="3274"/>
            </a:xfrm>
            <a:prstGeom prst="rect">
              <a:avLst/>
            </a:prstGeom>
          </p:spPr>
        </p:pic>
      </p:grp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0" y="4088765"/>
            <a:ext cx="12192000" cy="2502535"/>
            <a:chOff x="0" y="6044"/>
            <a:chExt cx="21127" cy="43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044"/>
              <a:ext cx="5781" cy="433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0" y="6044"/>
              <a:ext cx="6385" cy="433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809" y="6044"/>
              <a:ext cx="8319" cy="433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1515" y="1226185"/>
            <a:ext cx="108089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3.4 第一磨牙远移结束、第二前磨牙开始远移，第二前磨牙远移结束，第一前磨牙开始 远移</a:t>
            </a:r>
            <a:endParaRPr lang="en-US" altLang="zh-CN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515" y="3525520"/>
            <a:ext cx="3893820" cy="2994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635" y="3525520"/>
            <a:ext cx="3907790" cy="2994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7805" y="603885"/>
            <a:ext cx="50444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4、前磨牙设计：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395605" y="1479550"/>
            <a:ext cx="1140079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fontAlgn="auto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sz="3200"/>
              <a:t>4.1 牙冠若远中倾斜，磨牙远移前需先纠正远中倾斜在进行远移。 </a:t>
            </a:r>
            <a:endParaRPr lang="zh-CN" altLang="en-US" sz="3200"/>
          </a:p>
          <a:p>
            <a:pPr marL="457200" indent="-457200" fontAlgn="auto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sz="3200"/>
              <a:t>4.2 磨牙存在颊、舌倾明显，远移阶段初期分步设计以改善转矩为主。</a:t>
            </a:r>
            <a:endParaRPr lang="zh-CN" altLang="en-US" sz="3200"/>
          </a:p>
          <a:p>
            <a:pPr marL="457200" indent="-457200" fontAlgn="auto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sz="3200"/>
              <a:t> 4.3 若牙冠近倾，设计矩形附件或水平双窗口附件，设计远中倾斜移动至磨牙竖直。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0525" y="886460"/>
            <a:ext cx="5398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5、前磨牙附件设计：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82320" y="2321560"/>
            <a:ext cx="9944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5.1 远中整体移动为主：设计优先双窗口附件远移。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82320" y="4298315"/>
            <a:ext cx="111918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5.2 远中倾斜移动设计：不涉及整体移动，优选垂直矩形附件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7500" y="1122680"/>
            <a:ext cx="113195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5.3 前磨牙移动结束，前牙需压低时，需将前磨牙附件替换成鸢尾附件压低前牙。 注：前磨牙远移结束，前牙开始移动设计。</a:t>
            </a:r>
            <a:endParaRPr lang="en-US" altLang="zh-CN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3281045"/>
            <a:ext cx="3521710" cy="2764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055" y="3281045"/>
            <a:ext cx="3666490" cy="27647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470" y="3257550"/>
            <a:ext cx="3615690" cy="2788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475" y="822325"/>
            <a:ext cx="45345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6、尖牙附件设计：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36245" y="2713990"/>
            <a:ext cx="1131951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6.1 远中整体移动为主设计：设计优先双窗口附件远移。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6.2 远中倾斜移动设计：不涉及整体移动，优选垂直矩形附件。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6.3 切牙需压低时，尖牙设计鸢尾附件。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6550" y="1028700"/>
            <a:ext cx="11344910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7、前牙设计：</a:t>
            </a:r>
            <a:endParaRPr lang="zh-CN" altLang="en-US" sz="3200"/>
          </a:p>
          <a:p>
            <a:endParaRPr lang="zh-CN" altLang="en-US" sz="3200"/>
          </a:p>
          <a:p>
            <a:r>
              <a:rPr lang="zh-CN" altLang="en-US" sz="3200"/>
              <a:t>   7.1 牙远移前，先设计常规根舌向转矩 5°- 8°，再进行其它移动。</a:t>
            </a:r>
            <a:endParaRPr lang="zh-CN" altLang="en-US" sz="3200"/>
          </a:p>
          <a:p>
            <a:r>
              <a:rPr lang="zh-CN" altLang="en-US" sz="3200"/>
              <a:t>   7.2 尖牙远中出现间隙时，切牙同时进行扭转、转矩，正轴移动。 </a:t>
            </a:r>
            <a:endParaRPr lang="zh-CN" altLang="en-US" sz="3200"/>
          </a:p>
          <a:p>
            <a:r>
              <a:rPr lang="zh-CN" altLang="en-US" sz="3200"/>
              <a:t>  7.3 若要设计压低前牙，需在前牙转矩完成后，开始切牙、尖牙交替式分步压低。（两 种压低方式：第一种方式：可先压低尖牙，再压 2-2；第二种方式：也可以先压尖牙， 尖牙压低几步后，尖牙停止压低，再压 2-2，交替压低）。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670" y="1064895"/>
            <a:ext cx="4980305" cy="4461510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12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十二、磨牙远移量 ≧2mm 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0195" y="375920"/>
            <a:ext cx="54546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1、分步设计移动顺序：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63905" y="1175385"/>
            <a:ext cx="95256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磨牙远移量≧2mm 设计分步顺序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43355" y="2576195"/>
            <a:ext cx="9080500" cy="3363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855" y="585470"/>
            <a:ext cx="56546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2、磨牙远移阶段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99160" y="1556385"/>
            <a:ext cx="10709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2.1 第二磨牙远移到一半时，开始将第一磨牙纳入同时远移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" y="2970530"/>
            <a:ext cx="3700145" cy="2980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790" y="2971165"/>
            <a:ext cx="3676015" cy="29794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980" y="2971165"/>
            <a:ext cx="3522980" cy="2979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3930" y="980440"/>
            <a:ext cx="99079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2.1 待第二磨牙远移结束、开始将第二前磨牙纳入与第一磨牙同时远移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90" y="2849880"/>
            <a:ext cx="3622040" cy="28911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205" y="2849880"/>
            <a:ext cx="3390900" cy="2891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2770" y="621665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3、磨牙设计：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920115" y="1911350"/>
            <a:ext cx="107530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 牙冠若远倾斜，磨牙远移前需先纠正远中倾斜在进行远移。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920115" y="3414395"/>
            <a:ext cx="107530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3.2 磨牙存在颊、舌倾明显，远移阶段初期分步设计以改善转矩为主。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920115" y="4851400"/>
            <a:ext cx="109086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3.3 若牙冠近倾，设计矩形附件或水平双窗口附件，设计远中倾斜移动至磨牙竖直</a:t>
            </a:r>
            <a:r>
              <a:rPr lang="zh-CN" altLang="en-US" sz="3200">
                <a:sym typeface="+mn-ea"/>
              </a:rPr>
              <a:t>。</a:t>
            </a:r>
            <a:endParaRPr lang="en-US" altLang="zh-CN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025" y="731520"/>
            <a:ext cx="6264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4、磨牙附件设计：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45820" y="1858645"/>
            <a:ext cx="97345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4.1 牙冠高度暴露充足，常规不设计附件远移。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45820" y="3035300"/>
            <a:ext cx="1111948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4.2 若牙冠高度偏短，远移中需设置附件；附件从优选择次序；        </a:t>
            </a:r>
            <a:endParaRPr lang="zh-CN" altLang="en-US" sz="3200"/>
          </a:p>
          <a:p>
            <a:r>
              <a:rPr lang="zh-CN" altLang="en-US" sz="3200"/>
              <a:t>      垂直矩形附件 →     水平 矩形附件 →         鸢尾附件 →     单窗口附件 →       椭圆附件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8080" y="3606165"/>
            <a:ext cx="25908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475" y="3705225"/>
            <a:ext cx="388620" cy="22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795" y="3667125"/>
            <a:ext cx="449580" cy="266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830" y="3655695"/>
            <a:ext cx="419100" cy="3276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0080" y="4163695"/>
            <a:ext cx="403860" cy="297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135755" cy="32740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755" y="2254885"/>
            <a:ext cx="3589020" cy="19278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920" y="4182745"/>
            <a:ext cx="6228080" cy="2675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7685" y="1552575"/>
            <a:ext cx="111105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4.3 下颌磨牙远移时需设计附件，若因咬合原因导致牙齿颊侧面未能添置附件，可在舌 侧设置附件。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14705" y="3649345"/>
            <a:ext cx="105625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附件从优选择次序；     垂直矩形附件 →      水平矩形附件 →     鸢尾附件 →     单窗口附件 →     椭圆附件</a:t>
            </a:r>
            <a:endParaRPr lang="zh-CN" altLang="en-US" sz="32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9775" y="3742690"/>
            <a:ext cx="259080" cy="426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6245" y="3841750"/>
            <a:ext cx="388620" cy="22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595" y="4268470"/>
            <a:ext cx="449580" cy="266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580" y="4237990"/>
            <a:ext cx="419100" cy="3276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325" y="4268470"/>
            <a:ext cx="403860" cy="297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06475"/>
            <a:ext cx="3375660" cy="17297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445" y="1006475"/>
            <a:ext cx="3209925" cy="1729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305" y="1006475"/>
            <a:ext cx="4798695" cy="1729740"/>
          </a:xfrm>
          <a:prstGeom prst="rect">
            <a:avLst/>
          </a:prstGeom>
        </p:spPr>
      </p:pic>
      <p:grpSp>
        <p:nvGrpSpPr>
          <p:cNvPr id="8" name="组合 7"/>
          <p:cNvGrpSpPr>
            <a:grpSpLocks noChangeAspect="1"/>
          </p:cNvGrpSpPr>
          <p:nvPr/>
        </p:nvGrpSpPr>
        <p:grpSpPr>
          <a:xfrm>
            <a:off x="19685" y="4028440"/>
            <a:ext cx="12110085" cy="2468245"/>
            <a:chOff x="0" y="6151"/>
            <a:chExt cx="20017" cy="408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151"/>
              <a:ext cx="5315" cy="408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19" y="6152"/>
              <a:ext cx="6389" cy="407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289" y="6151"/>
              <a:ext cx="7729" cy="40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4475" y="501650"/>
            <a:ext cx="75863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5、前磨牙远移阶段（配合额外支抗）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80390" y="1470025"/>
            <a:ext cx="116116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待第一磨牙远移结束、开始将第一前磨牙纳入与第二前磨牙同时远移（因配合额外支抗， 第一、二前磨牙同时移动）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425" y="3041650"/>
            <a:ext cx="4323715" cy="3599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395" y="3041650"/>
            <a:ext cx="4293235" cy="3599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940" y="521335"/>
            <a:ext cx="64744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6、前磨牙设计：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05485" y="1447165"/>
            <a:ext cx="107816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6.1 牙冠若远中倾斜，磨牙远移前需先纠正远中倾斜在进行远移。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04850" y="2967990"/>
            <a:ext cx="1043178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6.2 磨牙存在颊、舌倾明显，远移阶段初期分步设计以改善转矩为主。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705485" y="4705985"/>
            <a:ext cx="105943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6.3 若牙冠近中倾斜，设计矩形附件或水平双窗口附件，设计远中倾斜移动至磨牙竖直。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795" y="445135"/>
            <a:ext cx="106349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7、前磨牙区附件要求；（尽量减少前磨牙区附件设计）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69620" y="1445260"/>
            <a:ext cx="106533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7.1 远中整体移动为主附件设计：垂直矩形附件（优选）或双窗口附件（次选）。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69620" y="3013710"/>
            <a:ext cx="106540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7.2 远中倾斜移动设计：不涉及整体移动，优选垂直矩形附件。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768985" y="4687570"/>
            <a:ext cx="106533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7.3 前磨牙移动结束，前牙需压低时，需将前磨牙附件替换成鸢尾附件压低前牙。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110" y="448945"/>
            <a:ext cx="39427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8、尖牙远移阶段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55345" y="1565275"/>
            <a:ext cx="100812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8.1 待第二前磨牙远移结束、开始将尖牙纳入与第一前磨牙同时远移；尖牙远中出现间 隙时，此阶段侧切牙除内收与远移外，可进行扭转、转矩，正轴及垂直向移动。</a:t>
            </a:r>
            <a:endParaRPr lang="en-US" altLang="zh-CN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110" y="3581400"/>
            <a:ext cx="3799840" cy="31248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900" y="3560445"/>
            <a:ext cx="3833495" cy="314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1025" y="1656715"/>
            <a:ext cx="105092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8.2 尖牙远移前，先设计常规根舌向转矩 5°- 8°，再进行其它移动。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2275" y="3275330"/>
            <a:ext cx="4822825" cy="3500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050" y="721995"/>
            <a:ext cx="47161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9、尖牙附件设计：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46735" y="1791335"/>
            <a:ext cx="115004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9.1 远中整体移动为主附件设计：垂直矩形附件（优选）或双窗口附件（次选）。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46735" y="3550920"/>
            <a:ext cx="11235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9.2 远中倾斜移动设计：不涉及整体移动，优选垂直矩形附件。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679450" y="5100955"/>
            <a:ext cx="11235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9.3 切牙需压低时，尖牙设计鸢尾附件。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9270" y="567690"/>
            <a:ext cx="5372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10、切牙远移设计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64870" y="1557655"/>
            <a:ext cx="109912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待第一前磨牙远移结束、开始将侧切牙排齐纳入与尖牙远移同时进行；若前牙压低：若 要设计压低前牙，需在前牙转矩完成后，开始切牙、尖牙交替式分步压低。 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64870" y="4253865"/>
            <a:ext cx="108000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两种压低方式：第一种方式：可先压低尖牙，再压 2-2；第二种方式：也可以先压尖牙， 尖牙压低几步后，尖牙停止压低，再压 2-2，交替压低。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670" y="1064895"/>
            <a:ext cx="4980305" cy="4461510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13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十三、拔除下颌一颗切牙（拔除下颌一颗切牙方案需要谨慎选择）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840" y="581660"/>
            <a:ext cx="101085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十三、拔除下颌一颗切牙（拔除下颌一颗切牙方案需要谨慎选择）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830" y="2427605"/>
            <a:ext cx="9829800" cy="4206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75" y="2204085"/>
            <a:ext cx="11830050" cy="2708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2270" y="1266190"/>
            <a:ext cx="114280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1、邻牙过矫正：若拔除牙的相邻牙已向拔牙侧倾斜或比较直立的情况下，邻牙移动需 向拔牙侧相反方向做 5°-8°过矫正，以防邻牙向拔牙侧倾斜。</a:t>
            </a:r>
            <a:endParaRPr lang="en-US" altLang="zh-CN" sz="3200"/>
          </a:p>
        </p:txBody>
      </p:sp>
      <p:sp>
        <p:nvSpPr>
          <p:cNvPr id="3" name="文本框 2"/>
          <p:cNvSpPr txBox="1"/>
          <p:nvPr/>
        </p:nvSpPr>
        <p:spPr>
          <a:xfrm>
            <a:off x="549910" y="4081780"/>
            <a:ext cx="110915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2、拔牙间隙两侧牙齿牙冠远中倾斜，平移移动距离 2mm 以内，不设计附件，大于 2mm 平移距离，先平移再正轴。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7850" y="1461135"/>
            <a:ext cx="1103693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3、附件的选择：若拔除牙的相邻牙已向拔牙侧倾斜或比较直立的情况下，需要放置双 窗口附件，让牙齿整体移动或控根移动。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0" y="3321050"/>
            <a:ext cx="4066540" cy="34740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690" y="2931795"/>
            <a:ext cx="3613150" cy="3738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8280" y="512445"/>
            <a:ext cx="67754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4、附件添加特殊情况：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46430" y="1688465"/>
            <a:ext cx="111442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4.1 牙齿移动距离短(＜1.5mm )或牙冠远中倾斜( ≧10°)，不能添加双窗口附件、选 择矩形附件。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46430" y="4166235"/>
            <a:ext cx="113455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4.2 覆牙合深 ：为避免咬合干扰，可在唇侧加矩形附件；唇侧有干扰优先解除干扰后酌 情添加附件。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5135" y="776605"/>
            <a:ext cx="5344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4.3 牙齿重叠严重 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946150" y="2047875"/>
            <a:ext cx="105448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①唇侧单窗口对抗向缺牙隙倾斜(平移距离＜1.5mm)或舌侧加矩形；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946150" y="4335780"/>
            <a:ext cx="101250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②（扭转≧10°）唇侧可以加矩形附件。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0550" y="2194560"/>
            <a:ext cx="12184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4.4 邻牙倒凹较大，平移距离短( ＜1mm )，可不加附件。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475" y="3078480"/>
            <a:ext cx="3319780" cy="3390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2"/>
          <p:cNvGrpSpPr/>
          <p:nvPr/>
        </p:nvGrpSpPr>
        <p:grpSpPr>
          <a:xfrm>
            <a:off x="2063670" y="1483132"/>
            <a:ext cx="4796619" cy="1408976"/>
            <a:chOff x="5003682" y="1506898"/>
            <a:chExt cx="2008256" cy="1408976"/>
          </a:xfrm>
        </p:grpSpPr>
        <p:sp>
          <p:nvSpPr>
            <p:cNvPr id="4" name="文本框 3"/>
            <p:cNvSpPr txBox="1"/>
            <p:nvPr/>
          </p:nvSpPr>
          <p:spPr>
            <a:xfrm>
              <a:off x="5003682" y="1506898"/>
              <a:ext cx="9698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4800" dirty="0">
                <a:solidFill>
                  <a:schemeClr val="bg2">
                    <a:lumMod val="25000"/>
                  </a:schemeClr>
                </a:solidFill>
                <a:latin typeface="华文黑体" charset="-122"/>
                <a:ea typeface="华文黑体" charset="-122"/>
                <a:cs typeface="华文黑体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 rot="0">
              <a:off x="5405767" y="1992544"/>
              <a:ext cx="1606171" cy="923330"/>
              <a:chOff x="904840" y="966622"/>
              <a:chExt cx="2326598" cy="92333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904840" y="966622"/>
                <a:ext cx="10209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5400" b="1" dirty="0" smtClean="0">
                    <a:solidFill>
                      <a:schemeClr val="bg2">
                        <a:lumMod val="25000"/>
                      </a:schemeClr>
                    </a:solidFill>
                    <a:latin typeface="华文黑体" charset="-122"/>
                    <a:ea typeface="华文黑体" charset="-122"/>
                    <a:cs typeface="华文黑体" charset="-122"/>
                  </a:rPr>
                  <a:t>Part </a:t>
                </a:r>
                <a:endParaRPr kumimoji="1" lang="zh-CN" altLang="en-US" sz="5400" b="1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</a:endParaRPr>
              </a:p>
            </p:txBody>
          </p:sp>
          <p:sp>
            <p:nvSpPr>
              <p:cNvPr id="9" name="矩形 16"/>
              <p:cNvSpPr>
                <a:spLocks noChangeArrowheads="1"/>
              </p:cNvSpPr>
              <p:nvPr/>
            </p:nvSpPr>
            <p:spPr bwMode="auto">
              <a:xfrm>
                <a:off x="1024813" y="1345324"/>
                <a:ext cx="2206625" cy="517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spcBef>
                    <a:spcPct val="20000"/>
                  </a:spcBef>
                </a:pPr>
                <a:endParaRPr lang="en-US" altLang="zh-CN" sz="2800" dirty="0">
                  <a:solidFill>
                    <a:schemeClr val="bg2">
                      <a:lumMod val="25000"/>
                    </a:schemeClr>
                  </a:solidFill>
                  <a:latin typeface="华文黑体" charset="-122"/>
                  <a:ea typeface="华文黑体" charset="-122"/>
                  <a:cs typeface="华文黑体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" name="弧 11"/>
          <p:cNvSpPr/>
          <p:nvPr/>
        </p:nvSpPr>
        <p:spPr>
          <a:xfrm>
            <a:off x="5487670" y="1064895"/>
            <a:ext cx="4980305" cy="4461510"/>
          </a:xfrm>
          <a:prstGeom prst="arc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kumimoji="1" lang="en-US" altLang="zh-CN" sz="11500" dirty="0">
                <a:solidFill>
                  <a:schemeClr val="bg2"/>
                </a:solidFill>
                <a:latin typeface="华文黑体" charset="-122"/>
                <a:ea typeface="华文黑体" charset="-122"/>
                <a:cs typeface="华文黑体" charset="-122"/>
              </a:rPr>
              <a:t>14</a:t>
            </a:r>
            <a:endParaRPr kumimoji="1" lang="en-US" altLang="zh-CN" sz="11500" dirty="0">
              <a:solidFill>
                <a:schemeClr val="bg2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610" y="4327525"/>
            <a:ext cx="113906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/>
              <a:t>十四、拔除前磨牙设计</a:t>
            </a:r>
            <a:endParaRPr lang="zh-CN" altLang="en-US" sz="3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8625" y="828040"/>
            <a:ext cx="104171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1．常规前磨牙减数，前牙内收大于 2mm 覆颌设计：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019175" y="1884680"/>
            <a:ext cx="95529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1.1 初始位为正常覆颌，终末位覆颌设计为 0.5~1mm 正常覆颌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051560" y="3687445"/>
            <a:ext cx="94881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1.2 初始位为深覆颌，终末位覆颌设计为 0.5~-1mm 开合状态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019175" y="5444490"/>
            <a:ext cx="102800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1.3 初始位为开合，终末位覆颌设计为 1.5mm 正常覆颌（前牙重咬合接触）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5110" y="398780"/>
            <a:ext cx="94881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2．常规前磨牙减数，前牙内收大于 2mm 的前牙转矩设计：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54685" y="1878330"/>
            <a:ext cx="114293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</a:t>
            </a:r>
            <a:r>
              <a:rPr lang="en-US" altLang="zh-CN" sz="3200"/>
              <a:t>.1</a:t>
            </a:r>
            <a:r>
              <a:rPr lang="zh-CN" altLang="en-US" sz="3200"/>
              <a:t> 方法一</a:t>
            </a:r>
            <a:r>
              <a:rPr lang="zh-CN" altLang="en-US" sz="3200"/>
              <a:t>：前牙初始位为直立，在内收前切牙需要设计 10°-20°正转矩、尖牙设计 8°正转矩及 10°冠近 倾度，再进行前牙内收。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54685" y="4476115"/>
            <a:ext cx="114293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2.</a:t>
            </a:r>
            <a:r>
              <a:rPr lang="en-US" altLang="zh-CN" sz="3200"/>
              <a:t>2</a:t>
            </a:r>
            <a:r>
              <a:rPr lang="zh-CN" altLang="en-US" sz="3200"/>
              <a:t> 方法二</a:t>
            </a:r>
            <a:r>
              <a:rPr lang="zh-CN" altLang="en-US" sz="3200"/>
              <a:t>：前牙初始位为舌倾，需在模拟设计直立状态时，再按前牙为直立情况下进 行前牙转矩设计。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575" y="556895"/>
            <a:ext cx="9842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3．常规前磨牙减数后牙支抗预备设计：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46125" y="1949450"/>
            <a:ext cx="111093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3.1 第二磨牙、第一磨牙、第二前磨牙，牙冠远中直立支抗预备 8°-10°。(若拔除第 二前磨，第一前磨 牙远移时，调整牙轴向近中倾斜 8°）。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46125" y="4521200"/>
            <a:ext cx="111099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3.2 若磨牙牙轴初始处于近中倾斜，应先模拟扶正牙轴的基础上增加牙冠远中直立支抗 预备 8°-10°。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9745" y="1031240"/>
            <a:ext cx="105175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3.3 若磨牙牙轴初始处于远中倾斜并且明显大于 10°状态下，可不进行后牙支抗预备。 而且在前牙未移动到位前，不做磨牙牙轴扶正移动。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19215" y="3159125"/>
            <a:ext cx="3817620" cy="3162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2560" y="611505"/>
            <a:ext cx="64287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4．常规前磨牙减数支抗设计：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64185" y="1677670"/>
            <a:ext cx="115277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4.1 强支抗（后牙近移在 0~2mm 以内）设计：配合种植支抗钉，后牙支抗预备，前牙内 收到位后，再开始后牙近中移动。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464185" y="3285490"/>
            <a:ext cx="111544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4.2 中度支抗设计：后牙支抗预备，前牙内收到位后，再开始后牙近中移动。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464185" y="4961890"/>
            <a:ext cx="111817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4.3 轻度支抗设计：近中移动磨牙设计水平矩形附件。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1870" y="932815"/>
            <a:ext cx="1020826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3200">
                <a:solidFill>
                  <a:srgbClr val="FF0000"/>
                </a:solidFill>
              </a:rPr>
              <a:t>4.4 补充：II/III 类牵引的设计：3 上放牵引钩，附件建议换成垂直矩形。此时 6 的舌 侧扣放近中，附件放远中。</a:t>
            </a:r>
            <a:endParaRPr lang="zh-CN" altLang="en-US" sz="320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185" y="4140200"/>
            <a:ext cx="2575560" cy="2529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7830" y="558165"/>
            <a:ext cx="48075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5．拔除前磨牙--附件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28040" y="1586230"/>
            <a:ext cx="101085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5.1 常规情况下，5、6、7 都设计新水平矩形附件      ，3 加双窗或者垂直矩形，如前牙 深覆合压低较多，则等 3 到位之后换成压低附件</a:t>
            </a:r>
            <a:endParaRPr lang="zh-CN" altLang="en-US" sz="32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3575" y="1767840"/>
            <a:ext cx="571500" cy="2438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8040" y="4379595"/>
            <a:ext cx="1026287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5.2 后牙全程设计新水平矩形附件      ，尽量不换附件，容易造成矫治器不贴合。如颊 侧无法粘结，需在舌侧粘结横矩形附件，同时横矩形尽量不要放置太厚太宽，以免影响 患者摘戴。</a:t>
            </a:r>
            <a:endParaRPr lang="zh-CN" altLang="en-US" sz="3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3705" y="4554220"/>
            <a:ext cx="571500" cy="243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" y="1406525"/>
            <a:ext cx="10755630" cy="4663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4330" y="492760"/>
            <a:ext cx="75666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6．拔除前磨牙--前牙转矩备抗度数：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19785" y="1720215"/>
            <a:ext cx="10088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6.1 前牙转矩备抗度数的两种计算方法：（二选一使用）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819785" y="3063875"/>
            <a:ext cx="11217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1    上颌前牙= 120°-（U1-SN）、下颌前牙= 105°-（L1-MP）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819785" y="4916805"/>
            <a:ext cx="114376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2    上下颌前牙转矩补偿度数 = 内收量（单位：mm） * 2.5°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6720" y="896620"/>
            <a:ext cx="108737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通常情况下，设计规则要求上颌前牙 120°-（U1-SN）的度数，作为上前牙应当增加的 转矩度数。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26720" y="3162300"/>
            <a:ext cx="1125601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原理：理论上，前牙每内收 1mm，则会丢失转矩 2.5°，正常情况下上颌前牙的转矩是 105°左右，所以一般拔牙病例前牙内收差不多 5-6mm 时，前牙理论上需要补偿转矩至 120°才能保证矫治后前牙的转矩不会丢失太多，防止过山车效应。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7355" y="98552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7．特殊情形：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73100" y="2710815"/>
            <a:ext cx="1122807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7.1 单侧拔牙动画设计：根据前牙内收量来决定，同样参考公式“上下颌前牙转矩补偿 度数 = 内收量（单位：mm） * 2.5°”，不内收可以维持转矩，拔牙侧后牙还是常规 备抗，附件常规设计。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42340" y="2398395"/>
            <a:ext cx="1016254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7.2 后牙锁合并存在拥挤情形--拔除前磨牙设计要求：优先纠正锁合，如 7 需要纠正锁 合，需要拔除智齿。如果医生不愿意拔除智齿，则前期先备抗，后牙最后近移的时候再 纠正锁合。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2355" y="741045"/>
            <a:ext cx="5122545" cy="5748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4355" y="822325"/>
            <a:ext cx="40976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8.分步设计要求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965835" y="2482215"/>
            <a:ext cx="1064450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</a:t>
            </a:r>
            <a:r>
              <a:rPr lang="zh-CN" altLang="en-US" sz="3200"/>
              <a:t>根据动画终末位每个区（A 区 B 区 C 区 D 区）拔牙牙位及符合支抗类型进行动画 分步设计。原则中除了注明分步阶段指定牙齿每步移动量限制外，其余牙齿及分步阶段 均参照《牙齿每步移动量设计表》设计；以动画终末位后牙矢状向前移关闭拔牙间隙比 例，将动画设计分为绝对支抗、强支抗、中度支抗、弱支抗。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2135" y="969010"/>
            <a:ext cx="103822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《一》绝对支抗：在动画目标位设计中，后牙不前移，前牙后移关闭 100%拔牙间隙； 建议配合种植钉。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135" y="3123565"/>
            <a:ext cx="4080510" cy="36455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4235" y="3070860"/>
            <a:ext cx="4156710" cy="369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5915" y="831215"/>
            <a:ext cx="4980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4 分步设计要求：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038225" y="1731010"/>
            <a:ext cx="9588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（1）    设计 3 和 1、2 交替式后移，排齐前牙；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038225" y="4129405"/>
            <a:ext cx="109626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en-US" altLang="zh-CN" sz="3200"/>
              <a:t>     </a:t>
            </a:r>
            <a:r>
              <a:rPr lang="zh-CN" altLang="en-US" sz="3200"/>
              <a:t>前期后牙设计的备抗后期不设计去除备抗度数（除医生要求动画后期去除前期 备抗并做记录病例除外）。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3535" y="708660"/>
            <a:ext cx="10426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5 分步设计要求：（残冠、残根、牙根异常等需拔除 5）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964565" y="1842135"/>
            <a:ext cx="49339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   设计 4 先后移；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964565" y="2891155"/>
            <a:ext cx="105429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   </a:t>
            </a:r>
            <a:r>
              <a:rPr lang="zh-CN" altLang="en-US" sz="3200"/>
              <a:t>4 后移到位，3 和，1、2 交替式后移，排齐前牙；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963930" y="4166235"/>
            <a:ext cx="113049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  </a:t>
            </a:r>
            <a:r>
              <a:rPr lang="zh-CN" altLang="en-US" sz="3200"/>
              <a:t>前期后牙设计的备抗后期不设计去除备抗度数（除医生要求动画后期去除前期 备抗并做记录病例除外）。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5585" y="1090295"/>
            <a:ext cx="4336415" cy="5132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060" y="475615"/>
            <a:ext cx="117481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《二》强支抗：在动画目标位设计中，需后牙前移关闭约小于 20%拔牙间隙，前牙后移 关闭约 80%（大于 80%）拔牙间隙。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2630170"/>
            <a:ext cx="4227830" cy="3794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340" y="2588895"/>
            <a:ext cx="4353560" cy="3835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965" y="876935"/>
            <a:ext cx="52635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4 分步设计要求：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120140" y="1765935"/>
            <a:ext cx="96069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   </a:t>
            </a:r>
            <a:r>
              <a:rPr lang="zh-CN" altLang="en-US" sz="3200"/>
              <a:t>设计 3 和 1、2 交替式后移， 5 前移（5 每步 0.1mm - 0.15mm）；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08965" y="3714115"/>
            <a:ext cx="1029144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   </a:t>
            </a:r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en-US" altLang="zh-CN" sz="3200"/>
              <a:t>   </a:t>
            </a:r>
            <a:r>
              <a:rPr lang="zh-CN" altLang="en-US" sz="3200"/>
              <a:t>在 3 和 1、2 交替式后移中， 5 前移到位，6 开始前移（6 每步 0.1mm - 0.15mm），期间除牙列末端最后一颗后牙不设计前牙前移外，每个区每步仅可 1 颗后牙前移）；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4685" y="1339215"/>
            <a:ext cx="9707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</a:t>
            </a:r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   </a:t>
            </a:r>
            <a:r>
              <a:rPr lang="en-US" altLang="zh-CN" sz="3200"/>
              <a:t>   </a:t>
            </a:r>
            <a:r>
              <a:rPr lang="zh-CN" altLang="en-US" sz="3200"/>
              <a:t>7 需在前牙后移结束后再前移。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655320" y="2967990"/>
            <a:ext cx="98063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</a:t>
            </a:r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en-US" altLang="zh-CN" sz="3200"/>
              <a:t>     </a:t>
            </a:r>
            <a:r>
              <a:rPr lang="zh-CN" altLang="en-US" sz="3200"/>
              <a:t>在 1、2、3、均无后移时，后牙每步前移均参照牙齿每步移动表设计；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55320" y="5016500"/>
            <a:ext cx="999807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  </a:t>
            </a:r>
            <a:r>
              <a:rPr lang="zh-CN" altLang="en-US" sz="3200"/>
              <a:t>（</a:t>
            </a:r>
            <a:r>
              <a:rPr lang="en-US" altLang="zh-CN" sz="3200"/>
              <a:t>5</a:t>
            </a:r>
            <a:r>
              <a:rPr lang="zh-CN" altLang="en-US" sz="3200"/>
              <a:t>）</a:t>
            </a:r>
            <a:r>
              <a:rPr lang="en-US" altLang="zh-CN" sz="3200"/>
              <a:t>    </a:t>
            </a:r>
            <a:r>
              <a:rPr lang="zh-CN" altLang="en-US" sz="3200"/>
              <a:t>牙列末端最后一颗牙，需在前牙后移结束后再前移；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2175" y="1014730"/>
            <a:ext cx="89871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6</a:t>
            </a:r>
            <a:r>
              <a:rPr lang="zh-CN" altLang="en-US" sz="3200"/>
              <a:t>）</a:t>
            </a:r>
            <a:r>
              <a:rPr lang="en-US" altLang="zh-CN" sz="3200"/>
              <a:t>    </a:t>
            </a:r>
            <a:r>
              <a:rPr lang="zh-CN" altLang="en-US" sz="3200"/>
              <a:t>前期后牙设计的备抗后期不设计去除备抗度数（除医生要求动画后期去除前期 备抗并做记录病例除外）。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4090" y="2997835"/>
            <a:ext cx="6164580" cy="3642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7380" y="709295"/>
            <a:ext cx="104457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5 分步设计要求：（残冠、残根、牙根异常等需拔除 5）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000760" y="1684020"/>
            <a:ext cx="93986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    </a:t>
            </a:r>
            <a:r>
              <a:rPr lang="zh-CN" altLang="en-US" sz="3200"/>
              <a:t>根据 3-3 拥挤量，4 后移留出可以排齐 3-3 间隙后，暂停 4 后移；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000760" y="3685540"/>
            <a:ext cx="106724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    设计 3、2 依次序列后移（逐步排齐 3-3）， 6 前移      （6 每步 0.1mm - 0.15mm），</a:t>
            </a:r>
            <a:r>
              <a:rPr lang="en-US" altLang="zh-CN" sz="3200">
                <a:solidFill>
                  <a:srgbClr val="00B0F0"/>
                </a:solidFill>
              </a:rPr>
              <a:t>4</a:t>
            </a:r>
            <a:r>
              <a:rPr lang="zh-CN" altLang="en-US" sz="3200">
                <a:solidFill>
                  <a:srgbClr val="00B0F0"/>
                </a:solidFill>
              </a:rPr>
              <a:t>移动出间隙但未移动到位</a:t>
            </a:r>
            <a:r>
              <a:rPr lang="zh-CN" altLang="en-US" sz="3200"/>
              <a:t>；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000760" y="5172075"/>
            <a:ext cx="105625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    3-3 排齐后，4 继续后移，</a:t>
            </a:r>
            <a:r>
              <a:rPr lang="zh-CN" altLang="en-US" sz="3200">
                <a:solidFill>
                  <a:srgbClr val="00B0F0"/>
                </a:solidFill>
              </a:rPr>
              <a:t>4 后移阶段其余牙齿不做矢状向移动；</a:t>
            </a:r>
            <a:endParaRPr lang="zh-CN" altLang="en-US" sz="320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7215" y="635635"/>
            <a:ext cx="880491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）设计 3 和 1、2 交替式后移， 6 前移（6 每步 0.1mm - 0.15mm）；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77215" y="2924175"/>
            <a:ext cx="93783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5</a:t>
            </a:r>
            <a:r>
              <a:rPr lang="zh-CN" altLang="en-US" sz="3200"/>
              <a:t>）  7 需在前牙后移结束后再前移。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629285" y="4605655"/>
            <a:ext cx="109334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6)</a:t>
            </a:r>
            <a:r>
              <a:rPr lang="zh-CN" altLang="en-US" sz="3200"/>
              <a:t>在 1、2、3、4 均无后移时，后牙每步前移均参照牙齿每步移动表设计；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7565" y="1273810"/>
            <a:ext cx="10516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7</a:t>
            </a:r>
            <a:r>
              <a:rPr lang="zh-CN" altLang="en-US" sz="3200"/>
              <a:t>）牙列末端最后一颗牙，需在前牙后移结束后再前移；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37565" y="3874770"/>
            <a:ext cx="1042543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8</a:t>
            </a:r>
            <a:r>
              <a:rPr lang="zh-CN" altLang="en-US" sz="3200"/>
              <a:t>）</a:t>
            </a:r>
            <a:r>
              <a:rPr lang="zh-CN" altLang="en-US" sz="3200"/>
              <a:t>前期后牙设计的备抗后期不设计去除备抗度数（除医生要求动画后期去除前期 备抗并做记录病例除外）。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6255" y="770255"/>
            <a:ext cx="8738235" cy="5246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9625" y="1479550"/>
            <a:ext cx="105721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《三》中度支抗：在动画目标位设计中，需后牙前移关闭约 40%拔牙间隙，前牙后移关 闭约 60%拔牙间隙。</a:t>
            </a:r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625" y="3140710"/>
            <a:ext cx="3467100" cy="3200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670" y="3108960"/>
            <a:ext cx="3793490" cy="3232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9415" y="640080"/>
            <a:ext cx="47802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4 分步设计要求：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863600" y="1574800"/>
            <a:ext cx="103549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  </a:t>
            </a:r>
            <a:r>
              <a:rPr lang="zh-CN" altLang="en-US" sz="3200"/>
              <a:t>设计 3 和 1、2 交替式后移，5 前移（5 每步 0.1mm - 0.15mm）；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864235" y="3063875"/>
            <a:ext cx="103543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  3 和 1、2 交替式后移期间，</a:t>
            </a:r>
            <a:r>
              <a:rPr lang="zh-CN" altLang="en-US" sz="3200">
                <a:solidFill>
                  <a:srgbClr val="00B0F0"/>
                </a:solidFill>
              </a:rPr>
              <a:t> 5 移动到位</a:t>
            </a:r>
            <a:r>
              <a:rPr lang="zh-CN" altLang="en-US" sz="3200"/>
              <a:t>，开始 6 前移（6 每步 0.1mm - 0.15mm，每个区每步仅可 1 颗后牙前移）；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864235" y="5265420"/>
            <a:ext cx="65201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</a:t>
            </a:r>
            <a:r>
              <a:rPr lang="zh-CN" altLang="en-US" sz="3200"/>
              <a:t>7 需在前牙后移结束后再前移。</a:t>
            </a:r>
            <a:endParaRPr lang="zh-CN" altLang="en-US" sz="3200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6677660" y="4061460"/>
            <a:ext cx="4540885" cy="36195"/>
          </a:xfrm>
          <a:prstGeom prst="line">
            <a:avLst/>
          </a:prstGeom>
          <a:ln>
            <a:solidFill>
              <a:srgbClr val="1E9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002665" y="4668520"/>
            <a:ext cx="3277235" cy="0"/>
          </a:xfrm>
          <a:prstGeom prst="line">
            <a:avLst/>
          </a:prstGeom>
          <a:ln>
            <a:solidFill>
              <a:srgbClr val="1E93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919980" y="4314825"/>
            <a:ext cx="35064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00B0F0"/>
                </a:solidFill>
              </a:rPr>
              <a:t>支抗</a:t>
            </a:r>
            <a:endParaRPr lang="zh-CN" altLang="en-US" sz="400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3550" y="791210"/>
            <a:ext cx="102082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zh-CN" altLang="en-US" sz="3200"/>
              <a:t>在 1、2、3、均无后移时，后牙每步前移均参照牙齿每步移动表设计；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464185" y="2967990"/>
            <a:ext cx="100977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/>
              <a:t> </a:t>
            </a:r>
            <a:r>
              <a:rPr lang="zh-CN" altLang="en-US" sz="3200"/>
              <a:t>（</a:t>
            </a:r>
            <a:r>
              <a:rPr lang="en-US" altLang="zh-CN" sz="3200"/>
              <a:t>5</a:t>
            </a:r>
            <a:r>
              <a:rPr lang="zh-CN" altLang="en-US" sz="3200"/>
              <a:t>）牙列末端最后一颗牙，需在前牙后移结束后再前移；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74040" y="4712335"/>
            <a:ext cx="93878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6</a:t>
            </a:r>
            <a:r>
              <a:rPr lang="zh-CN" altLang="en-US" sz="3200"/>
              <a:t>）</a:t>
            </a:r>
            <a:r>
              <a:rPr lang="zh-CN" altLang="en-US" sz="3200"/>
              <a:t>前期后牙设计的备抗后期不设计去除备抗度数（除医生要求动画后期去除备抗 度数并做备注记录病例除外）。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8455" y="372110"/>
            <a:ext cx="4718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5 分步设计要求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9340" y="1118870"/>
            <a:ext cx="75457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）先设计 4 后移</a:t>
            </a:r>
            <a:r>
              <a:rPr lang="zh-CN" altLang="en-US"/>
              <a:t>；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69340" y="2418080"/>
            <a:ext cx="91452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zh-CN" altLang="en-US" sz="3200"/>
              <a:t>4 远移到位，设计 3 和 1、2 交替式后移， 6 前移（每步 0.1mm - 0.15mm）；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130300" y="4302760"/>
            <a:ext cx="66998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</a:t>
            </a:r>
            <a:r>
              <a:rPr lang="zh-CN" altLang="en-US" sz="3200"/>
              <a:t>7 需在前牙后移结束后再前移。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4040" y="817880"/>
            <a:ext cx="939038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zh-CN" altLang="en-US" sz="3200"/>
              <a:t>在 1、2、3、4 均无后移时，后牙每步前移均参照牙齿每步移动表设计；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574040" y="2967990"/>
            <a:ext cx="10316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5</a:t>
            </a:r>
            <a:r>
              <a:rPr lang="zh-CN" altLang="en-US" sz="3200"/>
              <a:t>）</a:t>
            </a:r>
            <a:r>
              <a:rPr lang="zh-CN" altLang="en-US" sz="3200"/>
              <a:t>牙列末端最后一颗牙，需在前牙后移结束后再前移；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574040" y="4293870"/>
            <a:ext cx="1059815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6</a:t>
            </a:r>
            <a:r>
              <a:rPr lang="zh-CN" altLang="en-US" sz="3200"/>
              <a:t>）前期后牙设计的备抗后期不设计去除备抗度数（除医生要求动画后期去除备抗 度数并做备注记录病例除外）。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775" y="562610"/>
            <a:ext cx="8188960" cy="6098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0670" y="249555"/>
            <a:ext cx="91522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《四》弱支抗：在动画目标位设计中，需后牙前移关闭约大于 60%拔牙间隙，前牙后移 关闭约小于 40%拔牙间隙；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27075" y="2182495"/>
            <a:ext cx="1045400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4 分步设计要求：（残冠、残根、牙根异常等需拔除 4 强支抗设计）</a:t>
            </a:r>
            <a:endParaRPr lang="zh-CN" altLang="en-US" sz="3200"/>
          </a:p>
          <a:p>
            <a:endParaRPr lang="zh-CN" altLang="en-US" sz="3200"/>
          </a:p>
          <a:p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27075" y="4069715"/>
            <a:ext cx="101066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3200"/>
          </a:p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</a:t>
            </a:r>
            <a:r>
              <a:rPr lang="zh-CN" altLang="en-US" sz="3200"/>
              <a:t>设计 5 前移，3 后移（每步 0.1mm），逐步排齐前牙；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4380" y="778510"/>
            <a:ext cx="1119124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zh-CN" altLang="en-US" sz="3200"/>
              <a:t>5 前移到位，6 开始前移；（若需 2 或 3 继续后移，2 或 3 每步移动量 0.1mm- 0.15mm，而且 3 和 2 需分开后移）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755015" y="2967990"/>
            <a:ext cx="104273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</a:t>
            </a:r>
            <a:r>
              <a:rPr lang="zh-CN" altLang="en-US" sz="3200"/>
              <a:t>6 前移到位，7 开始前移；（7 前移期间 2-2 不能后移）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753745" y="4466590"/>
            <a:ext cx="97453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zh-CN" altLang="en-US" sz="3200"/>
              <a:t>前期后牙设计的备抗后期不设计去除备抗度数（除医生要求动画后期去除备抗 度数并做备注记录病例除外）。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8490" y="703580"/>
            <a:ext cx="70846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拔 5 分步设计要求：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010285" y="2057400"/>
            <a:ext cx="10845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1</a:t>
            </a:r>
            <a:r>
              <a:rPr lang="zh-CN" altLang="en-US" sz="3200"/>
              <a:t>）</a:t>
            </a:r>
            <a:r>
              <a:rPr lang="zh-CN" altLang="en-US" sz="3200"/>
              <a:t>根据 4-4 拥挤量，4 后移开辟早期排齐 3-3 间隙；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010285" y="3293110"/>
            <a:ext cx="1011555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2</a:t>
            </a:r>
            <a:r>
              <a:rPr lang="zh-CN" altLang="en-US" sz="3200"/>
              <a:t>）</a:t>
            </a:r>
            <a:r>
              <a:rPr lang="zh-CN" altLang="en-US" sz="3200"/>
              <a:t>4 后移到位时，设计 6 前移，3 后移（3 每步移动量 0.1mm-0.15mm），逐步改 善前牙区拥挤；（若 3、2 均需后移时，3 和 2 分开后移，并且后移每步移动量 设 0.1mm-0.15mm）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95" y="1383665"/>
            <a:ext cx="10636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3</a:t>
            </a:r>
            <a:r>
              <a:rPr lang="zh-CN" altLang="en-US" sz="3200"/>
              <a:t>）</a:t>
            </a:r>
            <a:r>
              <a:rPr lang="zh-CN" altLang="en-US" sz="3200"/>
              <a:t>6 前移到位，7 开始前移；（7 前移期间 2-2 不能后移）</a:t>
            </a:r>
            <a:endParaRPr lang="zh-CN" altLang="en-US" sz="3200"/>
          </a:p>
        </p:txBody>
      </p:sp>
      <p:sp>
        <p:nvSpPr>
          <p:cNvPr id="3" name="文本框 2"/>
          <p:cNvSpPr txBox="1"/>
          <p:nvPr/>
        </p:nvSpPr>
        <p:spPr>
          <a:xfrm>
            <a:off x="163195" y="3865245"/>
            <a:ext cx="117468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/>
              <a:t>（</a:t>
            </a:r>
            <a:r>
              <a:rPr lang="en-US" altLang="zh-CN" sz="3200"/>
              <a:t>4</a:t>
            </a:r>
            <a:r>
              <a:rPr lang="zh-CN" altLang="en-US" sz="3200"/>
              <a:t>）</a:t>
            </a:r>
            <a:r>
              <a:rPr lang="zh-CN" altLang="en-US" sz="3200"/>
              <a:t>前期后牙设计的备抗后期不设计去除备抗度数（除医生要求动画后期去除备抗 度数并做备注记录病例除外）。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5695" b="100000" l="3191" r="89970">
                        <a14:foregroundMark x1="19605" y1="56264" x2="19605" y2="56264"/>
                        <a14:foregroundMark x1="19605" y1="56264" x2="19605" y2="56264"/>
                        <a14:foregroundMark x1="16717" y1="56264" x2="16717" y2="56264"/>
                        <a14:foregroundMark x1="16717" y1="56264" x2="16717" y2="56264"/>
                        <a14:backgroundMark x1="33739" y1="46241" x2="33739" y2="46241"/>
                        <a14:backgroundMark x1="33739" y1="46241" x2="33739" y2="462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27"/>
          <a:stretch>
            <a:fillRect/>
          </a:stretch>
        </p:blipFill>
        <p:spPr>
          <a:xfrm>
            <a:off x="506000" y="-9032"/>
            <a:ext cx="9311770" cy="5906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7454171" y="3970407"/>
            <a:ext cx="4666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prstClr val="black"/>
                </a:solidFill>
                <a:latin typeface="华文黑体" charset="-122"/>
                <a:ea typeface="华文黑体" charset="-122"/>
                <a:cs typeface="华文黑体" charset="-122"/>
              </a:rPr>
              <a:t>感谢您的关注！</a:t>
            </a:r>
            <a:endParaRPr lang="zh-CN" altLang="en-US" sz="4800" b="1" dirty="0">
              <a:solidFill>
                <a:prstClr val="black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56370" y="5128260"/>
            <a:ext cx="2119630" cy="73215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prstClr val="white"/>
                </a:solidFill>
                <a:latin typeface="华文黑体" charset="-122"/>
                <a:ea typeface="华文黑体" charset="-122"/>
                <a:cs typeface="华文黑体" charset="-122"/>
              </a:rPr>
              <a:t>莫沫</a:t>
            </a:r>
            <a:endParaRPr lang="zh-CN" altLang="en-US" sz="3200" b="1" dirty="0" smtClean="0">
              <a:solidFill>
                <a:prstClr val="white"/>
              </a:solidFill>
              <a:latin typeface="华文黑体" charset="-122"/>
              <a:ea typeface="华文黑体" charset="-122"/>
              <a:cs typeface="华文黑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UNIT_TABLE_BEAUTIFY" val="smartTable{a3922fb7-9a1b-4f01-94df-60ee11990501}"/>
  <p:tag name="TABLE_ENDDRAG_ORIGIN_RECT" val="774*395"/>
  <p:tag name="TABLE_ENDDRAG_RECT" val="131*107*774*395"/>
</p:tagLst>
</file>

<file path=ppt/tags/tag2.xml><?xml version="1.0" encoding="utf-8"?>
<p:tagLst xmlns:p="http://schemas.openxmlformats.org/presentationml/2006/main">
  <p:tag name="KSO_WM_UNIT_TABLE_BEAUTIFY" val="smartTable{6cc03d2d-42cd-47a1-bc2a-b1457869e3a1}"/>
  <p:tag name="TABLE_ENDDRAG_ORIGIN_RECT" val="774*395"/>
  <p:tag name="TABLE_ENDDRAG_RECT" val="131*107*774*395"/>
</p:tagLst>
</file>

<file path=ppt/tags/tag3.xml><?xml version="1.0" encoding="utf-8"?>
<p:tagLst xmlns:p="http://schemas.openxmlformats.org/presentationml/2006/main">
  <p:tag name="KSO_WM_UNIT_TABLE_BEAUTIFY" val="smartTable{b96728cc-b0c4-412f-bcc1-75f83dedc2ee}"/>
  <p:tag name="TABLE_ENDDRAG_ORIGIN_RECT" val="774*395"/>
  <p:tag name="TABLE_ENDDRAG_RECT" val="131*107*774*395"/>
</p:tagLst>
</file>

<file path=ppt/tags/tag4.xml><?xml version="1.0" encoding="utf-8"?>
<p:tagLst xmlns:p="http://schemas.openxmlformats.org/presentationml/2006/main">
  <p:tag name="KSO_WM_UNIT_TABLE_BEAUTIFY" val="smartTable{5ec1264b-4d94-4a91-a0a2-5305ecd49d9e}"/>
  <p:tag name="TABLE_ENDDRAG_ORIGIN_RECT" val="774*395"/>
  <p:tag name="TABLE_ENDDRAG_RECT" val="131*107*774*395"/>
</p:tagLst>
</file>

<file path=ppt/tags/tag5.xml><?xml version="1.0" encoding="utf-8"?>
<p:tagLst xmlns:p="http://schemas.openxmlformats.org/presentationml/2006/main">
  <p:tag name="KSO_WM_UNIT_PLACING_PICTURE_USER_VIEWPORT" val="{&quot;height&quot;:3864,&quot;width&quot;:8340}"/>
</p:tagLst>
</file>

<file path=ppt/tags/tag6.xml><?xml version="1.0" encoding="utf-8"?>
<p:tagLst xmlns:p="http://schemas.openxmlformats.org/presentationml/2006/main">
  <p:tag name="KSO_WM_UNIT_PLACING_PICTURE_USER_VIEWPORT" val="{&quot;height&quot;:4236,&quot;width&quot;:11436}"/>
</p:tagLst>
</file>

<file path=ppt/tags/tag7.xml><?xml version="1.0" encoding="utf-8"?>
<p:tagLst xmlns:p="http://schemas.openxmlformats.org/presentationml/2006/main">
  <p:tag name="COMMONDATA" val="eyJjb3VudCI6NiwiaGRpZCI6ImE3MmQ5Mjg0MmE4NTAwYTI1ZGJhZjdhMjcwMmYyMWE5IiwidXNlckNvdW50Ijo2fQ==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18393</Words>
  <Application>WPS 演示</Application>
  <PresentationFormat>宽屏</PresentationFormat>
  <Paragraphs>1038</Paragraphs>
  <Slides>183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183</vt:i4>
      </vt:variant>
    </vt:vector>
  </HeadingPairs>
  <TitlesOfParts>
    <vt:vector size="195" baseType="lpstr">
      <vt:lpstr>Arial</vt:lpstr>
      <vt:lpstr>宋体</vt:lpstr>
      <vt:lpstr>Wingdings</vt:lpstr>
      <vt:lpstr>华文黑体</vt:lpstr>
      <vt:lpstr>黑体</vt:lpstr>
      <vt:lpstr>Arial</vt:lpstr>
      <vt:lpstr>Calibri</vt:lpstr>
      <vt:lpstr>微软雅黑</vt:lpstr>
      <vt:lpstr>Arial Unicode MS</vt:lpstr>
      <vt:lpstr>Wingdings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21566820@qq.com</dc:creator>
  <cp:lastModifiedBy>幼儿园大哥大</cp:lastModifiedBy>
  <cp:revision>360</cp:revision>
  <dcterms:created xsi:type="dcterms:W3CDTF">2016-09-16T08:53:00Z</dcterms:created>
  <dcterms:modified xsi:type="dcterms:W3CDTF">2023-09-06T12:07:21Z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KSOTemplateUUID">
    <vt:lpwstr>v1.0_mb_wuSGU7VvRPrnQp/5/y4l9w==</vt:lpwstr>
  </property>
  <property fmtid="{D5CDD505-2E9C-101B-9397-08002B2CF9AE}" pid="4" name="ICV">
    <vt:lpwstr>49AFDE00B63940BCBF0A79B69228BDAA</vt:lpwstr>
  </property>
</Properties>
</file>