
<file path=[Content_Types].xml><?xml version="1.0" encoding="utf-8"?>
<Types xmlns="http://schemas.openxmlformats.org/package/2006/content-types">
  <Default Extension="jpeg" ContentType="image/jpeg"/>
  <Default Extension="JPG" ContentType="image/.jpg"/>
  <Default Extension="png" ContentType="image/png"/>
  <Default Extension="gif" ContentType="image/gi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5"/>
  </p:notesMasterIdLst>
  <p:sldIdLst>
    <p:sldId id="256" r:id="rId3"/>
    <p:sldId id="257" r:id="rId4"/>
    <p:sldId id="258" r:id="rId5"/>
    <p:sldId id="283" r:id="rId6"/>
    <p:sldId id="275" r:id="rId7"/>
    <p:sldId id="276" r:id="rId8"/>
    <p:sldId id="277" r:id="rId9"/>
    <p:sldId id="278" r:id="rId10"/>
    <p:sldId id="279" r:id="rId11"/>
    <p:sldId id="280" r:id="rId12"/>
    <p:sldId id="281" r:id="rId13"/>
    <p:sldId id="282" r:id="rId14"/>
    <p:sldId id="285" r:id="rId15"/>
    <p:sldId id="284" r:id="rId16"/>
    <p:sldId id="286" r:id="rId17"/>
    <p:sldId id="287" r:id="rId18"/>
    <p:sldId id="288" r:id="rId19"/>
    <p:sldId id="267" r:id="rId20"/>
    <p:sldId id="266" r:id="rId21"/>
    <p:sldId id="289" r:id="rId22"/>
    <p:sldId id="290" r:id="rId23"/>
    <p:sldId id="291" r:id="rId24"/>
    <p:sldId id="292" r:id="rId25"/>
    <p:sldId id="293" r:id="rId26"/>
    <p:sldId id="294" r:id="rId27"/>
    <p:sldId id="295" r:id="rId28"/>
    <p:sldId id="296" r:id="rId29"/>
    <p:sldId id="297" r:id="rId30"/>
    <p:sldId id="298" r:id="rId31"/>
    <p:sldId id="299" r:id="rId32"/>
    <p:sldId id="300" r:id="rId33"/>
    <p:sldId id="301" r:id="rId34"/>
    <p:sldId id="302" r:id="rId35"/>
    <p:sldId id="321" r:id="rId36"/>
    <p:sldId id="322" r:id="rId37"/>
    <p:sldId id="323" r:id="rId38"/>
    <p:sldId id="303" r:id="rId39"/>
    <p:sldId id="304" r:id="rId40"/>
    <p:sldId id="332" r:id="rId41"/>
    <p:sldId id="333" r:id="rId42"/>
    <p:sldId id="334" r:id="rId43"/>
    <p:sldId id="268" r:id="rId44"/>
  </p:sldIdLst>
  <p:sldSz cx="12192000" cy="6858000"/>
  <p:notesSz cx="6858000" cy="9144000"/>
  <p:embeddedFontLst>
    <p:embeddedFont>
      <p:font typeface="黑体" panose="02010609060101010101" charset="-122"/>
      <p:regular r:id="rId49"/>
    </p:embeddedFont>
    <p:embeddedFont>
      <p:font typeface="微软雅黑" panose="020B0503020204020204" charset="-122"/>
      <p:regular r:id="rId50"/>
    </p:embeddedFont>
    <p:embeddedFont>
      <p:font typeface="Calibri" panose="020F0502020204030204" charset="0"/>
      <p:regular r:id="rId51"/>
      <p:bold r:id="rId52"/>
      <p:italic r:id="rId53"/>
      <p:boldItalic r:id="rId54"/>
    </p:embeddedFont>
    <p:embeddedFont>
      <p:font typeface="黑体" panose="02010609060101010101" charset="-52"/>
      <p:regular r:id="rId55"/>
    </p:embeddedFont>
  </p:embeddedFontLst>
  <p:custDataLst>
    <p:tags r:id="rId5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68" d="100"/>
          <a:sy n="68" d="100"/>
        </p:scale>
        <p:origin x="780"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6" Type="http://schemas.openxmlformats.org/officeDocument/2006/relationships/tags" Target="tags/tag13.xml"/><Relationship Id="rId55" Type="http://schemas.openxmlformats.org/officeDocument/2006/relationships/font" Target="fonts/font7.fntdata"/><Relationship Id="rId54" Type="http://schemas.openxmlformats.org/officeDocument/2006/relationships/font" Target="fonts/font6.fntdata"/><Relationship Id="rId53" Type="http://schemas.openxmlformats.org/officeDocument/2006/relationships/font" Target="fonts/font5.fntdata"/><Relationship Id="rId52" Type="http://schemas.openxmlformats.org/officeDocument/2006/relationships/font" Target="fonts/font4.fntdata"/><Relationship Id="rId51" Type="http://schemas.openxmlformats.org/officeDocument/2006/relationships/font" Target="fonts/font3.fntdata"/><Relationship Id="rId50" Type="http://schemas.openxmlformats.org/officeDocument/2006/relationships/font" Target="fonts/font2.fntdata"/><Relationship Id="rId5" Type="http://schemas.openxmlformats.org/officeDocument/2006/relationships/slide" Target="slides/slide3.xml"/><Relationship Id="rId49" Type="http://schemas.openxmlformats.org/officeDocument/2006/relationships/font" Target="fonts/font1.fntdata"/><Relationship Id="rId48" Type="http://schemas.openxmlformats.org/officeDocument/2006/relationships/tableStyles" Target="tableStyles.xml"/><Relationship Id="rId47" Type="http://schemas.openxmlformats.org/officeDocument/2006/relationships/viewProps" Target="viewProps.xml"/><Relationship Id="rId46" Type="http://schemas.openxmlformats.org/officeDocument/2006/relationships/presProps" Target="presProps.xml"/><Relationship Id="rId45" Type="http://schemas.openxmlformats.org/officeDocument/2006/relationships/notesMaster" Target="notesMasters/notesMaster1.xml"/><Relationship Id="rId44" Type="http://schemas.openxmlformats.org/officeDocument/2006/relationships/slide" Target="slides/slide42.xml"/><Relationship Id="rId43" Type="http://schemas.openxmlformats.org/officeDocument/2006/relationships/slide" Target="slides/slide4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png"/><Relationship Id="rId1" Type="http://schemas.openxmlformats.org/officeDocument/2006/relationships/image" Target="../media/image2.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xml"/><Relationship Id="rId1"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5.png"/><Relationship Id="rId1" Type="http://schemas.openxmlformats.org/officeDocument/2006/relationships/image" Target="../media/image4.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7.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7.png"/><Relationship Id="rId3" Type="http://schemas.openxmlformats.org/officeDocument/2006/relationships/tags" Target="../tags/tag2.xml"/><Relationship Id="rId2" Type="http://schemas.openxmlformats.org/officeDocument/2006/relationships/image" Target="../media/image6.png"/><Relationship Id="rId1" Type="http://schemas.openxmlformats.org/officeDocument/2006/relationships/image" Target="../media/image4.png"/></Relationships>
</file>

<file path=ppt/slides/_rels/slide8.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tags" Target="../tags/tag5.xml"/><Relationship Id="rId5" Type="http://schemas.openxmlformats.org/officeDocument/2006/relationships/image" Target="../media/image9.png"/><Relationship Id="rId4" Type="http://schemas.openxmlformats.org/officeDocument/2006/relationships/tags" Target="../tags/tag4.xml"/><Relationship Id="rId3" Type="http://schemas.openxmlformats.org/officeDocument/2006/relationships/image" Target="../media/image8.png"/><Relationship Id="rId2" Type="http://schemas.openxmlformats.org/officeDocument/2006/relationships/tags" Target="../tags/tag3.xml"/><Relationship Id="rId1"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xml"/><Relationship Id="rId1"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xml"/><Relationship Id="rId1"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0.png"/><Relationship Id="rId1"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xml"/><Relationship Id="rId1" Type="http://schemas.openxmlformats.org/officeDocument/2006/relationships/image" Target="../media/image4.png"/></Relationships>
</file>

<file path=ppt/slides/_rels/slide1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9.xml"/><Relationship Id="rId2" Type="http://schemas.openxmlformats.org/officeDocument/2006/relationships/image" Target="../media/image11.png"/><Relationship Id="rId1" Type="http://schemas.openxmlformats.org/officeDocument/2006/relationships/image" Target="../media/image4.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0.xml"/><Relationship Id="rId1"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1.xml"/><Relationship Id="rId1" Type="http://schemas.openxmlformats.org/officeDocument/2006/relationships/image" Target="../media/image4.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2.jpeg"/><Relationship Id="rId1"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2.xml"/><Relationship Id="rId1"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3.png"/><Relationship Id="rId1" Type="http://schemas.openxmlformats.org/officeDocument/2006/relationships/image" Target="../media/image4.pn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4.png"/><Relationship Id="rId1"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5.GIF"/><Relationship Id="rId1" Type="http://schemas.openxmlformats.org/officeDocument/2006/relationships/image" Target="../media/image4.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6.png"/><Relationship Id="rId1" Type="http://schemas.openxmlformats.org/officeDocument/2006/relationships/image" Target="../media/image4.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7.png"/><Relationship Id="rId1" Type="http://schemas.openxmlformats.org/officeDocument/2006/relationships/image" Target="../media/image4.png"/></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8.png"/><Relationship Id="rId1" Type="http://schemas.openxmlformats.org/officeDocument/2006/relationships/image" Target="../media/image4.pn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9.GIF"/><Relationship Id="rId1" Type="http://schemas.openxmlformats.org/officeDocument/2006/relationships/image" Target="../media/image4.pn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0.png"/><Relationship Id="rId1" Type="http://schemas.openxmlformats.org/officeDocument/2006/relationships/image" Target="../media/image4.pn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5.GIF"/><Relationship Id="rId1" Type="http://schemas.openxmlformats.org/officeDocument/2006/relationships/image" Target="../media/image4.png"/></Relationships>
</file>

<file path=ppt/slides/_rels/slide31.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image" Target="../media/image4.png"/></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3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image" Target="../media/image23.png"/></Relationships>
</file>

<file path=ppt/slides/_rels/slide34.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png"/><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image" Target="../media/image26.png"/></Relationships>
</file>

<file path=ppt/slides/_rels/slide35.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32.png"/><Relationship Id="rId3" Type="http://schemas.openxmlformats.org/officeDocument/2006/relationships/image" Target="../media/image27.png"/><Relationship Id="rId2" Type="http://schemas.openxmlformats.org/officeDocument/2006/relationships/image" Target="../media/image31.png"/><Relationship Id="rId1" Type="http://schemas.openxmlformats.org/officeDocument/2006/relationships/image" Target="../media/image4.png"/></Relationships>
</file>

<file path=ppt/slides/_rels/slide36.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29.png"/><Relationship Id="rId3" Type="http://schemas.openxmlformats.org/officeDocument/2006/relationships/image" Target="../media/image27.png"/><Relationship Id="rId2" Type="http://schemas.openxmlformats.org/officeDocument/2006/relationships/image" Target="../media/image33.png"/><Relationship Id="rId1" Type="http://schemas.openxmlformats.org/officeDocument/2006/relationships/image" Target="../media/image4.png"/></Relationships>
</file>

<file path=ppt/slides/_rels/slide37.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29.png"/><Relationship Id="rId3" Type="http://schemas.openxmlformats.org/officeDocument/2006/relationships/image" Target="../media/image27.png"/><Relationship Id="rId2" Type="http://schemas.openxmlformats.org/officeDocument/2006/relationships/image" Target="../media/image35.png"/><Relationship Id="rId1" Type="http://schemas.openxmlformats.org/officeDocument/2006/relationships/image" Target="../media/image4.png"/></Relationships>
</file>

<file path=ppt/slides/_rels/slide38.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29.png"/><Relationship Id="rId3" Type="http://schemas.openxmlformats.org/officeDocument/2006/relationships/image" Target="../media/image27.png"/><Relationship Id="rId2" Type="http://schemas.openxmlformats.org/officeDocument/2006/relationships/image" Target="../media/image37.png"/><Relationship Id="rId1" Type="http://schemas.openxmlformats.org/officeDocument/2006/relationships/image" Target="../media/image4.png"/></Relationships>
</file>

<file path=ppt/slides/_rels/slide39.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39.png"/><Relationship Id="rId2" Type="http://schemas.openxmlformats.org/officeDocument/2006/relationships/image" Target="../media/image27.png"/><Relationship Id="rId1" Type="http://schemas.openxmlformats.org/officeDocument/2006/relationships/image" Target="../media/image4.png"/></Relationships>
</file>

<file path=ppt/slides/_rels/slide40.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40.png"/><Relationship Id="rId2" Type="http://schemas.openxmlformats.org/officeDocument/2006/relationships/image" Target="../media/image29.png"/><Relationship Id="rId1" Type="http://schemas.openxmlformats.org/officeDocument/2006/relationships/image" Target="../media/image4.png"/></Relationships>
</file>

<file path=ppt/slides/_rels/slide41.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42.png"/><Relationship Id="rId3" Type="http://schemas.openxmlformats.org/officeDocument/2006/relationships/image" Target="../media/image27.png"/><Relationship Id="rId2" Type="http://schemas.openxmlformats.org/officeDocument/2006/relationships/image" Target="../media/image41.png"/><Relationship Id="rId1" Type="http://schemas.openxmlformats.org/officeDocument/2006/relationships/image" Target="../media/image4.png"/></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pic>
        <p:nvPicPr>
          <p:cNvPr id="6" name="图片 5"/>
          <p:cNvPicPr>
            <a:picLocks noChangeAspect="1"/>
          </p:cNvPicPr>
          <p:nvPr/>
        </p:nvPicPr>
        <p:blipFill>
          <a:blip r:embed="rId1" cstate="screen"/>
          <a:stretch>
            <a:fillRect/>
          </a:stretch>
        </p:blipFill>
        <p:spPr>
          <a:xfrm>
            <a:off x="764345" y="752952"/>
            <a:ext cx="4353111" cy="5522819"/>
          </a:xfrm>
          <a:prstGeom prst="rect">
            <a:avLst/>
          </a:prstGeom>
        </p:spPr>
      </p:pic>
      <p:sp>
        <p:nvSpPr>
          <p:cNvPr id="7" name="文本框 6"/>
          <p:cNvSpPr txBox="1"/>
          <p:nvPr/>
        </p:nvSpPr>
        <p:spPr>
          <a:xfrm>
            <a:off x="5688958" y="1896993"/>
            <a:ext cx="5910148" cy="2122805"/>
          </a:xfrm>
          <a:prstGeom prst="rect">
            <a:avLst/>
          </a:prstGeom>
          <a:noFill/>
        </p:spPr>
        <p:txBody>
          <a:bodyPr wrap="square" rtlCol="0">
            <a:spAutoFit/>
          </a:bodyPr>
          <a:lstStyle/>
          <a:p>
            <a:pPr>
              <a:lnSpc>
                <a:spcPct val="150000"/>
              </a:lnSpc>
            </a:pPr>
            <a:r>
              <a:rPr lang="zh-CN" altLang="en-US" sz="4400" b="1">
                <a:solidFill>
                  <a:schemeClr val="bg1"/>
                </a:solidFill>
                <a:latin typeface="宋体" panose="02010600030101010101" pitchFamily="2" charset="-122"/>
                <a:ea typeface="宋体" panose="02010600030101010101" pitchFamily="2" charset="-122"/>
              </a:rPr>
              <a:t>无托槽隐形矫治-推磨牙远移常规解决方案</a:t>
            </a:r>
            <a:endParaRPr lang="zh-CN" altLang="en-US" sz="3200" b="1">
              <a:solidFill>
                <a:schemeClr val="bg1"/>
              </a:solidFill>
              <a:latin typeface="宋体" panose="02010600030101010101" pitchFamily="2" charset="-122"/>
              <a:ea typeface="宋体" panose="02010600030101010101" pitchFamily="2"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8" name="文本框 7"/>
          <p:cNvSpPr txBox="1"/>
          <p:nvPr/>
        </p:nvSpPr>
        <p:spPr>
          <a:xfrm>
            <a:off x="7043545" y="2528091"/>
            <a:ext cx="4434079" cy="583565"/>
          </a:xfrm>
          <a:prstGeom prst="rect">
            <a:avLst/>
          </a:prstGeom>
          <a:noFill/>
        </p:spPr>
        <p:txBody>
          <a:bodyPr wrap="square" rtlCol="0">
            <a:spAutoFit/>
          </a:bodyPr>
          <a:lstStyle/>
          <a:p>
            <a:r>
              <a:rPr lang="en-US" altLang="zh-CN" sz="3200">
                <a:solidFill>
                  <a:schemeClr val="bg1"/>
                </a:solidFill>
                <a:latin typeface="宋体" panose="02010600030101010101" pitchFamily="2" charset="-122"/>
                <a:ea typeface="宋体" panose="02010600030101010101" pitchFamily="2" charset="-122"/>
              </a:rPr>
              <a:t>01/</a:t>
            </a:r>
            <a:r>
              <a:rPr lang="zh-CN" sz="2400">
                <a:solidFill>
                  <a:schemeClr val="bg1"/>
                </a:solidFill>
                <a:latin typeface="宋体" panose="02010600030101010101" pitchFamily="2" charset="-122"/>
                <a:ea typeface="宋体" panose="02010600030101010101" pitchFamily="2" charset="-122"/>
              </a:rPr>
              <a:t>常规磨牙远移适应症</a:t>
            </a:r>
            <a:endParaRPr lang="zh-CN" sz="1600">
              <a:solidFill>
                <a:schemeClr val="bg1"/>
              </a:solidFill>
              <a:latin typeface="宋体" panose="02010600030101010101" pitchFamily="2" charset="-122"/>
              <a:ea typeface="宋体" panose="02010600030101010101" pitchFamily="2" charset="-122"/>
            </a:endParaRPr>
          </a:p>
        </p:txBody>
      </p:sp>
      <p:pic>
        <p:nvPicPr>
          <p:cNvPr id="3" name="图片 2"/>
          <p:cNvPicPr>
            <a:picLocks noChangeAspect="1"/>
          </p:cNvPicPr>
          <p:nvPr/>
        </p:nvPicPr>
        <p:blipFill rotWithShape="1">
          <a:blip r:embed="rId1" cstate="screen"/>
          <a:srcRect/>
          <a:stretch>
            <a:fillRect/>
          </a:stretch>
        </p:blipFill>
        <p:spPr>
          <a:xfrm>
            <a:off x="0" y="663088"/>
            <a:ext cx="5748530" cy="5531824"/>
          </a:xfrm>
          <a:prstGeom prst="rect">
            <a:avLst/>
          </a:prstGeom>
        </p:spPr>
      </p:pic>
      <p:cxnSp>
        <p:nvCxnSpPr>
          <p:cNvPr id="13" name="直接连接符 12"/>
          <p:cNvCxnSpPr/>
          <p:nvPr/>
        </p:nvCxnSpPr>
        <p:spPr>
          <a:xfrm flipV="1">
            <a:off x="6788465" y="2820478"/>
            <a:ext cx="0" cy="344676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文本框 13"/>
          <p:cNvSpPr txBox="1"/>
          <p:nvPr/>
        </p:nvSpPr>
        <p:spPr>
          <a:xfrm>
            <a:off x="7043545" y="3413893"/>
            <a:ext cx="4434079" cy="583565"/>
          </a:xfrm>
          <a:prstGeom prst="rect">
            <a:avLst/>
          </a:prstGeom>
          <a:noFill/>
        </p:spPr>
        <p:txBody>
          <a:bodyPr wrap="square" rtlCol="0">
            <a:spAutoFit/>
          </a:bodyPr>
          <a:lstStyle/>
          <a:p>
            <a:r>
              <a:rPr lang="en-US" altLang="zh-CN" sz="3200">
                <a:solidFill>
                  <a:schemeClr val="bg1"/>
                </a:solidFill>
                <a:latin typeface="宋体" panose="02010600030101010101" pitchFamily="2" charset="-122"/>
                <a:ea typeface="宋体" panose="02010600030101010101" pitchFamily="2" charset="-122"/>
              </a:rPr>
              <a:t>02/</a:t>
            </a:r>
            <a:r>
              <a:rPr lang="zh-CN" altLang="en-US" sz="2400">
                <a:solidFill>
                  <a:schemeClr val="bg1"/>
                </a:solidFill>
                <a:latin typeface="宋体" panose="02010600030101010101" pitchFamily="2" charset="-122"/>
                <a:ea typeface="宋体" panose="02010600030101010101" pitchFamily="2" charset="-122"/>
              </a:rPr>
              <a:t>解决方案</a:t>
            </a:r>
            <a:endParaRPr lang="zh-CN" altLang="en-US" sz="2400">
              <a:solidFill>
                <a:schemeClr val="bg1"/>
              </a:solidFill>
              <a:latin typeface="宋体" panose="02010600030101010101" pitchFamily="2" charset="-122"/>
              <a:ea typeface="宋体" panose="02010600030101010101" pitchFamily="2" charset="-122"/>
            </a:endParaRPr>
          </a:p>
        </p:txBody>
      </p:sp>
      <p:sp>
        <p:nvSpPr>
          <p:cNvPr id="15" name="文本框 14"/>
          <p:cNvSpPr txBox="1"/>
          <p:nvPr/>
        </p:nvSpPr>
        <p:spPr>
          <a:xfrm>
            <a:off x="7043545" y="4299695"/>
            <a:ext cx="4434079" cy="583565"/>
          </a:xfrm>
          <a:prstGeom prst="rect">
            <a:avLst/>
          </a:prstGeom>
          <a:noFill/>
        </p:spPr>
        <p:txBody>
          <a:bodyPr wrap="square" rtlCol="0">
            <a:spAutoFit/>
          </a:bodyPr>
          <a:lstStyle/>
          <a:p>
            <a:r>
              <a:rPr lang="en-US" altLang="zh-CN" sz="3200">
                <a:solidFill>
                  <a:schemeClr val="bg1"/>
                </a:solidFill>
                <a:latin typeface="宋体" panose="02010600030101010101" pitchFamily="2" charset="-122"/>
                <a:ea typeface="宋体" panose="02010600030101010101" pitchFamily="2" charset="-122"/>
              </a:rPr>
              <a:t>03/</a:t>
            </a:r>
            <a:r>
              <a:rPr lang="zh-CN" altLang="en-US" sz="2400">
                <a:solidFill>
                  <a:schemeClr val="bg1"/>
                </a:solidFill>
                <a:latin typeface="宋体" panose="02010600030101010101" pitchFamily="2" charset="-122"/>
                <a:ea typeface="宋体" panose="02010600030101010101" pitchFamily="2" charset="-122"/>
              </a:rPr>
              <a:t>临床监控要点</a:t>
            </a:r>
            <a:endParaRPr lang="zh-CN" altLang="en-US" sz="2400">
              <a:solidFill>
                <a:schemeClr val="bg1"/>
              </a:solidFill>
              <a:latin typeface="宋体" panose="02010600030101010101" pitchFamily="2" charset="-122"/>
              <a:ea typeface="宋体" panose="02010600030101010101" pitchFamily="2" charset="-122"/>
            </a:endParaRPr>
          </a:p>
        </p:txBody>
      </p:sp>
      <p:pic>
        <p:nvPicPr>
          <p:cNvPr id="17" name="图片 16"/>
          <p:cNvPicPr>
            <a:picLocks noChangeAspect="1"/>
          </p:cNvPicPr>
          <p:nvPr/>
        </p:nvPicPr>
        <p:blipFill>
          <a:blip r:embed="rId2" cstate="email"/>
          <a:stretch>
            <a:fillRect/>
          </a:stretch>
        </p:blipFill>
        <p:spPr>
          <a:xfrm>
            <a:off x="5370194" y="-66091"/>
            <a:ext cx="3602355" cy="294738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grpSp>
        <p:nvGrpSpPr>
          <p:cNvPr id="8" name="组合 7"/>
          <p:cNvGrpSpPr/>
          <p:nvPr/>
        </p:nvGrpSpPr>
        <p:grpSpPr>
          <a:xfrm>
            <a:off x="514350" y="422042"/>
            <a:ext cx="5954561" cy="1110279"/>
            <a:chOff x="514350" y="422042"/>
            <a:chExt cx="5954561" cy="1110279"/>
          </a:xfrm>
        </p:grpSpPr>
        <p:pic>
          <p:nvPicPr>
            <p:cNvPr id="3" name="图片 2"/>
            <p:cNvPicPr>
              <a:picLocks noChangeAspect="1"/>
            </p:cNvPicPr>
            <p:nvPr/>
          </p:nvPicPr>
          <p:blipFill>
            <a:blip r:embed="rId1" cstate="screen"/>
            <a:stretch>
              <a:fillRect/>
            </a:stretch>
          </p:blipFill>
          <p:spPr>
            <a:xfrm>
              <a:off x="514350" y="422042"/>
              <a:ext cx="875127" cy="1110279"/>
            </a:xfrm>
            <a:prstGeom prst="rect">
              <a:avLst/>
            </a:prstGeom>
          </p:spPr>
        </p:pic>
        <p:sp>
          <p:nvSpPr>
            <p:cNvPr id="4" name="文本框 3"/>
            <p:cNvSpPr txBox="1"/>
            <p:nvPr/>
          </p:nvSpPr>
          <p:spPr>
            <a:xfrm>
              <a:off x="1389477" y="601950"/>
              <a:ext cx="4434079" cy="337185"/>
            </a:xfrm>
            <a:prstGeom prst="rect">
              <a:avLst/>
            </a:prstGeom>
            <a:noFill/>
          </p:spPr>
          <p:txBody>
            <a:bodyPr wrap="square" rtlCol="0">
              <a:spAutoFit/>
            </a:bodyPr>
            <a:lstStyle/>
            <a:p>
              <a:endParaRPr lang="zh-CN" altLang="en-US" sz="1600">
                <a:solidFill>
                  <a:schemeClr val="bg1"/>
                </a:solidFill>
                <a:latin typeface="宋体" panose="02010600030101010101" pitchFamily="2" charset="-122"/>
                <a:ea typeface="宋体" panose="02010600030101010101" pitchFamily="2" charset="-122"/>
              </a:endParaRPr>
            </a:p>
          </p:txBody>
        </p:sp>
        <p:cxnSp>
          <p:nvCxnSpPr>
            <p:cNvPr id="6" name="直接连接符 5"/>
            <p:cNvCxnSpPr/>
            <p:nvPr/>
          </p:nvCxnSpPr>
          <p:spPr>
            <a:xfrm>
              <a:off x="1524000" y="1224825"/>
              <a:ext cx="494491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4" name="文本框 13"/>
          <p:cNvSpPr txBox="1"/>
          <p:nvPr/>
        </p:nvSpPr>
        <p:spPr>
          <a:xfrm>
            <a:off x="1710690" y="2717800"/>
            <a:ext cx="8998585" cy="1198880"/>
          </a:xfrm>
          <a:prstGeom prst="rect">
            <a:avLst/>
          </a:prstGeom>
          <a:noFill/>
        </p:spPr>
        <p:txBody>
          <a:bodyPr wrap="square" rtlCol="0" anchor="t">
            <a:spAutoFit/>
          </a:bodyPr>
          <a:p>
            <a:r>
              <a:rPr lang="en-US" altLang="zh-CN" sz="7200">
                <a:solidFill>
                  <a:schemeClr val="bg1"/>
                </a:solidFill>
                <a:latin typeface="宋体" panose="02010600030101010101" pitchFamily="2" charset="-122"/>
                <a:ea typeface="宋体" panose="02010600030101010101" pitchFamily="2" charset="-122"/>
                <a:sym typeface="+mn-ea"/>
              </a:rPr>
              <a:t>01/</a:t>
            </a:r>
            <a:r>
              <a:rPr lang="zh-CN" sz="6000">
                <a:solidFill>
                  <a:schemeClr val="bg1"/>
                </a:solidFill>
                <a:latin typeface="宋体" panose="02010600030101010101" pitchFamily="2" charset="-122"/>
                <a:ea typeface="宋体" panose="02010600030101010101" pitchFamily="2" charset="-122"/>
                <a:sym typeface="+mn-ea"/>
              </a:rPr>
              <a:t>常规磨牙远移适应症</a:t>
            </a:r>
            <a:endParaRPr lang="zh-CN" altLang="en-US" sz="6000">
              <a:solidFill>
                <a:schemeClr val="bg1"/>
              </a:solidFill>
              <a:latin typeface="宋体" panose="02010600030101010101" pitchFamily="2" charset="-122"/>
              <a:ea typeface="宋体" panose="02010600030101010101" pitchFamily="2" charset="-122"/>
              <a:sym typeface="+mn-ea"/>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grpSp>
        <p:nvGrpSpPr>
          <p:cNvPr id="8" name="组合 7"/>
          <p:cNvGrpSpPr/>
          <p:nvPr/>
        </p:nvGrpSpPr>
        <p:grpSpPr>
          <a:xfrm>
            <a:off x="514350" y="422042"/>
            <a:ext cx="5954561" cy="1110279"/>
            <a:chOff x="514350" y="422042"/>
            <a:chExt cx="5954561" cy="1110279"/>
          </a:xfrm>
        </p:grpSpPr>
        <p:pic>
          <p:nvPicPr>
            <p:cNvPr id="3" name="图片 2"/>
            <p:cNvPicPr>
              <a:picLocks noChangeAspect="1"/>
            </p:cNvPicPr>
            <p:nvPr/>
          </p:nvPicPr>
          <p:blipFill>
            <a:blip r:embed="rId1" cstate="screen"/>
            <a:stretch>
              <a:fillRect/>
            </a:stretch>
          </p:blipFill>
          <p:spPr>
            <a:xfrm>
              <a:off x="514350" y="422042"/>
              <a:ext cx="875127" cy="1110279"/>
            </a:xfrm>
            <a:prstGeom prst="rect">
              <a:avLst/>
            </a:prstGeom>
          </p:spPr>
        </p:pic>
        <p:sp>
          <p:nvSpPr>
            <p:cNvPr id="4" name="文本框 3"/>
            <p:cNvSpPr txBox="1"/>
            <p:nvPr/>
          </p:nvSpPr>
          <p:spPr>
            <a:xfrm>
              <a:off x="1389477" y="601950"/>
              <a:ext cx="4434079" cy="829945"/>
            </a:xfrm>
            <a:prstGeom prst="rect">
              <a:avLst/>
            </a:prstGeom>
            <a:noFill/>
          </p:spPr>
          <p:txBody>
            <a:bodyPr wrap="square" rtlCol="0">
              <a:spAutoFit/>
            </a:bodyPr>
            <a:lstStyle/>
            <a:p>
              <a:r>
                <a:rPr lang="en-US" altLang="zh-CN" sz="3200">
                  <a:solidFill>
                    <a:schemeClr val="bg1"/>
                  </a:solidFill>
                  <a:latin typeface="宋体" panose="02010600030101010101" pitchFamily="2" charset="-122"/>
                  <a:ea typeface="宋体" panose="02010600030101010101" pitchFamily="2" charset="-122"/>
                </a:rPr>
                <a:t>01/</a:t>
              </a:r>
              <a:r>
                <a:rPr lang="zh-CN" sz="2400">
                  <a:solidFill>
                    <a:schemeClr val="bg1"/>
                  </a:solidFill>
                  <a:latin typeface="宋体" panose="02010600030101010101" pitchFamily="2" charset="-122"/>
                  <a:ea typeface="宋体" panose="02010600030101010101" pitchFamily="2" charset="-122"/>
                  <a:sym typeface="+mn-ea"/>
                </a:rPr>
                <a:t>治疗方式分类</a:t>
              </a:r>
              <a:endParaRPr lang="zh-CN" sz="2400">
                <a:solidFill>
                  <a:schemeClr val="bg1"/>
                </a:solidFill>
                <a:latin typeface="宋体" panose="02010600030101010101" pitchFamily="2" charset="-122"/>
                <a:ea typeface="宋体" panose="02010600030101010101" pitchFamily="2" charset="-122"/>
              </a:endParaRPr>
            </a:p>
            <a:p>
              <a:endParaRPr lang="zh-CN" altLang="en-US" sz="1600">
                <a:solidFill>
                  <a:schemeClr val="bg1"/>
                </a:solidFill>
                <a:latin typeface="宋体" panose="02010600030101010101" pitchFamily="2" charset="-122"/>
                <a:ea typeface="宋体" panose="02010600030101010101" pitchFamily="2" charset="-122"/>
              </a:endParaRPr>
            </a:p>
          </p:txBody>
        </p:sp>
        <p:cxnSp>
          <p:nvCxnSpPr>
            <p:cNvPr id="6" name="直接连接符 5"/>
            <p:cNvCxnSpPr/>
            <p:nvPr/>
          </p:nvCxnSpPr>
          <p:spPr>
            <a:xfrm>
              <a:off x="1524000" y="1224825"/>
              <a:ext cx="494491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aphicFrame>
        <p:nvGraphicFramePr>
          <p:cNvPr id="9" name="表格 8"/>
          <p:cNvGraphicFramePr/>
          <p:nvPr>
            <p:custDataLst>
              <p:tags r:id="rId2"/>
            </p:custDataLst>
          </p:nvPr>
        </p:nvGraphicFramePr>
        <p:xfrm>
          <a:off x="1145540" y="2252345"/>
          <a:ext cx="10185400" cy="3406140"/>
        </p:xfrm>
        <a:graphic>
          <a:graphicData uri="http://schemas.openxmlformats.org/drawingml/2006/table">
            <a:tbl>
              <a:tblPr/>
              <a:tblGrid>
                <a:gridCol w="3051175"/>
                <a:gridCol w="7134225"/>
              </a:tblGrid>
              <a:tr h="421005">
                <a:tc>
                  <a:txBody>
                    <a:bodyPr/>
                    <a:p>
                      <a:pPr indent="0" algn="ctr">
                        <a:buNone/>
                      </a:pPr>
                      <a:r>
                        <a:rPr lang="en-US" sz="1900" b="1">
                          <a:solidFill>
                            <a:srgbClr val="000000"/>
                          </a:solidFill>
                          <a:latin typeface="宋体" panose="02010600030101010101" charset="-52"/>
                        </a:rPr>
                        <a:t>治疗方式分类</a:t>
                      </a:r>
                      <a:endParaRPr lang="en-US" altLang="en-US" sz="1900" b="1">
                        <a:solidFill>
                          <a:srgbClr val="000000"/>
                        </a:solidFill>
                        <a:latin typeface="宋体" panose="02010600030101010101" charset="-52"/>
                      </a:endParaRPr>
                    </a:p>
                  </a:txBody>
                  <a:tcPr marL="12700" marR="12700" marT="12700" vert="horz" anchor="ctr" anchorCtr="0">
                    <a:lnL>
                      <a:noFill/>
                    </a:lnL>
                    <a:lnR>
                      <a:noFill/>
                    </a:lnR>
                    <a:lnT cap="flat">
                      <a:noFill/>
                    </a:lnT>
                    <a:lnB w="6350" cap="flat" cmpd="sng">
                      <a:solidFill>
                        <a:srgbClr val="000000"/>
                      </a:solidFill>
                      <a:prstDash val="solid"/>
                      <a:headEnd type="none" w="med" len="med"/>
                      <a:tailEnd type="none" w="med" len="med"/>
                    </a:lnB>
                    <a:lnTlToBr>
                      <a:noFill/>
                    </a:lnTlToBr>
                    <a:lnBlToTr>
                      <a:noFill/>
                    </a:lnBlToTr>
                    <a:solidFill>
                      <a:srgbClr val="FFF2CC"/>
                    </a:solidFill>
                  </a:tcPr>
                </a:tc>
                <a:tc>
                  <a:txBody>
                    <a:bodyPr/>
                    <a:p>
                      <a:pPr indent="0" algn="ctr">
                        <a:buNone/>
                      </a:pPr>
                      <a:r>
                        <a:rPr lang="en-US" sz="1900" b="1">
                          <a:solidFill>
                            <a:srgbClr val="000000"/>
                          </a:solidFill>
                          <a:latin typeface="宋体" panose="02010600030101010101" charset="-52"/>
                        </a:rPr>
                        <a:t>序列推磨牙向后</a:t>
                      </a:r>
                      <a:endParaRPr lang="en-US" altLang="en-US" sz="1900" b="1">
                        <a:solidFill>
                          <a:srgbClr val="000000"/>
                        </a:solidFill>
                        <a:latin typeface="宋体" panose="02010600030101010101" charset="-52"/>
                      </a:endParaRPr>
                    </a:p>
                  </a:txBody>
                  <a:tcPr marL="12700" marR="12700" marT="12700" vert="horz" anchor="t" anchorCtr="0">
                    <a:lnL>
                      <a:noFill/>
                    </a:lnL>
                    <a:lnR cap="flat">
                      <a:noFill/>
                    </a:lnR>
                    <a:lnT cap="flat">
                      <a:noFill/>
                    </a:lnT>
                    <a:lnB w="6350" cap="flat" cmpd="sng">
                      <a:solidFill>
                        <a:srgbClr val="000000"/>
                      </a:solidFill>
                      <a:prstDash val="solid"/>
                      <a:headEnd type="none" w="med" len="med"/>
                      <a:tailEnd type="none" w="med" len="med"/>
                    </a:lnB>
                    <a:lnTlToBr>
                      <a:noFill/>
                    </a:lnTlToBr>
                    <a:lnBlToTr>
                      <a:noFill/>
                    </a:lnBlToTr>
                    <a:solidFill>
                      <a:srgbClr val="FFF2CC"/>
                    </a:solidFill>
                  </a:tcPr>
                </a:tc>
              </a:tr>
              <a:tr h="675640">
                <a:tc>
                  <a:txBody>
                    <a:bodyPr/>
                    <a:p>
                      <a:pPr indent="0" algn="ctr">
                        <a:buNone/>
                      </a:pPr>
                      <a:r>
                        <a:rPr lang="en-US" sz="2000" b="0">
                          <a:solidFill>
                            <a:srgbClr val="000000"/>
                          </a:solidFill>
                          <a:latin typeface="宋体" panose="02010600030101010101" charset="-52"/>
                        </a:rPr>
                        <a:t>年龄</a:t>
                      </a:r>
                      <a:endParaRPr lang="en-US" altLang="en-US" sz="2000" b="0">
                        <a:solidFill>
                          <a:srgbClr val="000000"/>
                        </a:solidFill>
                        <a:latin typeface="宋体" panose="02010600030101010101" charset="-5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EED3"/>
                    </a:solidFill>
                  </a:tcPr>
                </a:tc>
                <a:tc>
                  <a:txBody>
                    <a:bodyPr/>
                    <a:p>
                      <a:pPr indent="0" algn="ctr">
                        <a:buNone/>
                      </a:pPr>
                      <a:r>
                        <a:rPr lang="en-US" sz="2000" b="0">
                          <a:solidFill>
                            <a:srgbClr val="000000"/>
                          </a:solidFill>
                          <a:latin typeface="宋体" panose="02010600030101010101" charset="-52"/>
                        </a:rPr>
                        <a:t>任何年龄</a:t>
                      </a:r>
                      <a:endParaRPr lang="en-US" altLang="en-US" sz="2000" b="0">
                        <a:solidFill>
                          <a:srgbClr val="000000"/>
                        </a:solidFill>
                        <a:latin typeface="宋体" panose="02010600030101010101" charset="-5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EED3"/>
                    </a:solidFill>
                  </a:tcPr>
                </a:tc>
              </a:tr>
              <a:tr h="1228090">
                <a:tc>
                  <a:txBody>
                    <a:bodyPr/>
                    <a:p>
                      <a:pPr indent="0" algn="ctr">
                        <a:buNone/>
                      </a:pPr>
                      <a:r>
                        <a:rPr lang="en-US" sz="2000" b="0">
                          <a:solidFill>
                            <a:srgbClr val="000000"/>
                          </a:solidFill>
                          <a:latin typeface="宋体" panose="02010600030101010101" charset="-52"/>
                        </a:rPr>
                        <a:t>牙列情况</a:t>
                      </a:r>
                      <a:endParaRPr lang="en-US" altLang="en-US" sz="2000" b="0">
                        <a:solidFill>
                          <a:srgbClr val="000000"/>
                        </a:solidFill>
                        <a:latin typeface="宋体" panose="02010600030101010101" charset="-5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AF1"/>
                    </a:solidFill>
                  </a:tcPr>
                </a:tc>
                <a:tc>
                  <a:txBody>
                    <a:bodyPr/>
                    <a:p>
                      <a:pPr indent="0">
                        <a:buNone/>
                      </a:pPr>
                      <a:r>
                        <a:rPr lang="en-US" sz="2000" b="0">
                          <a:solidFill>
                            <a:srgbClr val="000000"/>
                          </a:solidFill>
                          <a:latin typeface="宋体" panose="02010600030101010101" charset="-52"/>
                        </a:rPr>
                        <a:t>青少年：半个牙尖的矢状向不调(2-&lt;4mm)</a:t>
                      </a:r>
                      <a:endParaRPr lang="en-US" sz="2000" b="0">
                        <a:solidFill>
                          <a:srgbClr val="000000"/>
                        </a:solidFill>
                        <a:latin typeface="宋体" panose="02010600030101010101" charset="-52"/>
                      </a:endParaRPr>
                    </a:p>
                    <a:p>
                      <a:pPr indent="0">
                        <a:buNone/>
                      </a:pPr>
                      <a:r>
                        <a:rPr lang="en-US" sz="2000" b="0">
                          <a:solidFill>
                            <a:srgbClr val="000000"/>
                          </a:solidFill>
                          <a:latin typeface="宋体" panose="02010600030101010101" charset="-52"/>
                        </a:rPr>
                        <a:t>成年：半个牙尖或更少的矢状向不调(2mm or less)</a:t>
                      </a:r>
                      <a:endParaRPr lang="en-US" altLang="en-US" sz="2000" b="0">
                        <a:solidFill>
                          <a:srgbClr val="000000"/>
                        </a:solidFill>
                        <a:latin typeface="宋体" panose="02010600030101010101" charset="-5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AF1"/>
                    </a:solidFill>
                  </a:tcPr>
                </a:tc>
              </a:tr>
              <a:tr h="660400">
                <a:tc>
                  <a:txBody>
                    <a:bodyPr/>
                    <a:p>
                      <a:pPr indent="0" algn="ctr">
                        <a:buNone/>
                      </a:pPr>
                      <a:r>
                        <a:rPr lang="en-US" sz="2000" b="0">
                          <a:solidFill>
                            <a:srgbClr val="000000"/>
                          </a:solidFill>
                          <a:latin typeface="宋体" panose="02010600030101010101" charset="-52"/>
                        </a:rPr>
                        <a:t>骨型</a:t>
                      </a:r>
                      <a:endParaRPr lang="en-US" altLang="en-US" sz="2000" b="0">
                        <a:solidFill>
                          <a:srgbClr val="000000"/>
                        </a:solidFill>
                        <a:latin typeface="宋体" panose="02010600030101010101" charset="-5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EED3"/>
                    </a:solidFill>
                  </a:tcPr>
                </a:tc>
                <a:tc>
                  <a:txBody>
                    <a:bodyPr/>
                    <a:p>
                      <a:pPr indent="0" algn="ctr">
                        <a:buNone/>
                      </a:pPr>
                      <a:r>
                        <a:rPr lang="en-US" sz="2000" b="0">
                          <a:solidFill>
                            <a:srgbClr val="000000"/>
                          </a:solidFill>
                          <a:latin typeface="宋体" panose="02010600030101010101" charset="-52"/>
                        </a:rPr>
                        <a:t>ANB+4-5,骨性I类倾向</a:t>
                      </a:r>
                      <a:endParaRPr lang="en-US" altLang="en-US" sz="2000" b="0">
                        <a:solidFill>
                          <a:srgbClr val="000000"/>
                        </a:solidFill>
                        <a:latin typeface="宋体" panose="02010600030101010101" charset="-5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EED3"/>
                    </a:solidFill>
                  </a:tcPr>
                </a:tc>
              </a:tr>
              <a:tr h="421005">
                <a:tc>
                  <a:txBody>
                    <a:bodyPr/>
                    <a:p>
                      <a:pPr indent="0" algn="ctr">
                        <a:buNone/>
                      </a:pPr>
                      <a:r>
                        <a:rPr lang="en-US" sz="1900" b="0">
                          <a:solidFill>
                            <a:srgbClr val="000000"/>
                          </a:solidFill>
                          <a:latin typeface="宋体" panose="02010600030101010101" charset="-52"/>
                        </a:rPr>
                        <a:t>软组织面型</a:t>
                      </a:r>
                      <a:endParaRPr lang="en-US" altLang="en-US" sz="1900" b="0">
                        <a:solidFill>
                          <a:srgbClr val="000000"/>
                        </a:solidFill>
                        <a:latin typeface="宋体" panose="02010600030101010101" charset="-52"/>
                      </a:endParaRPr>
                    </a:p>
                  </a:txBody>
                  <a:tcPr marL="12700" marR="12700" marT="12700" vert="horz" anchor="b" anchorCtr="0">
                    <a:lnL>
                      <a:noFill/>
                    </a:lnL>
                    <a:lnR>
                      <a:noFill/>
                    </a:lnR>
                    <a:lnT w="6350" cap="flat" cmpd="sng">
                      <a:solidFill>
                        <a:srgbClr val="000000"/>
                      </a:solidFill>
                      <a:prstDash val="solid"/>
                      <a:headEnd type="none" w="med" len="med"/>
                      <a:tailEnd type="none" w="med" len="med"/>
                    </a:lnT>
                    <a:lnB cap="flat">
                      <a:noFill/>
                    </a:lnB>
                    <a:lnTlToBr>
                      <a:noFill/>
                    </a:lnTlToBr>
                    <a:lnBlToTr>
                      <a:noFill/>
                    </a:lnBlToTr>
                    <a:solidFill>
                      <a:srgbClr val="FFF2CC"/>
                    </a:solidFill>
                  </a:tcPr>
                </a:tc>
                <a:tc>
                  <a:txBody>
                    <a:bodyPr/>
                    <a:p>
                      <a:pPr indent="0" algn="ctr">
                        <a:buNone/>
                      </a:pPr>
                      <a:r>
                        <a:rPr lang="en-US" sz="1900" b="0">
                          <a:solidFill>
                            <a:srgbClr val="000000"/>
                          </a:solidFill>
                          <a:latin typeface="宋体" panose="02010600030101010101" charset="-52"/>
                        </a:rPr>
                        <a:t>直面型，轻度前突</a:t>
                      </a:r>
                      <a:endParaRPr lang="en-US" altLang="en-US" sz="1900" b="0">
                        <a:solidFill>
                          <a:srgbClr val="000000"/>
                        </a:solidFill>
                        <a:latin typeface="宋体" panose="02010600030101010101" charset="-52"/>
                      </a:endParaRPr>
                    </a:p>
                  </a:txBody>
                  <a:tcPr marL="12700" marR="12700" marT="12700" vert="horz" anchor="ctr" anchorCtr="0">
                    <a:lnL>
                      <a:noFill/>
                    </a:lnL>
                    <a:lnR cap="flat">
                      <a:noFill/>
                    </a:lnR>
                    <a:lnT w="6350" cap="flat" cmpd="sng">
                      <a:solidFill>
                        <a:srgbClr val="000000"/>
                      </a:solidFill>
                      <a:prstDash val="solid"/>
                      <a:headEnd type="none" w="med" len="med"/>
                      <a:tailEnd type="none" w="med" len="med"/>
                    </a:lnT>
                    <a:lnB cap="flat">
                      <a:noFill/>
                    </a:lnB>
                    <a:lnTlToBr>
                      <a:noFill/>
                    </a:lnTlToBr>
                    <a:lnBlToTr>
                      <a:noFill/>
                    </a:lnBlToTr>
                    <a:solidFill>
                      <a:srgbClr val="FFF2CC"/>
                    </a:solidFill>
                  </a:tcPr>
                </a:tc>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grpSp>
        <p:nvGrpSpPr>
          <p:cNvPr id="8" name="组合 7"/>
          <p:cNvGrpSpPr/>
          <p:nvPr/>
        </p:nvGrpSpPr>
        <p:grpSpPr>
          <a:xfrm>
            <a:off x="514350" y="422042"/>
            <a:ext cx="5954561" cy="1110279"/>
            <a:chOff x="514350" y="422042"/>
            <a:chExt cx="5954561" cy="1110279"/>
          </a:xfrm>
        </p:grpSpPr>
        <p:pic>
          <p:nvPicPr>
            <p:cNvPr id="3" name="图片 2"/>
            <p:cNvPicPr>
              <a:picLocks noChangeAspect="1"/>
            </p:cNvPicPr>
            <p:nvPr/>
          </p:nvPicPr>
          <p:blipFill>
            <a:blip r:embed="rId1" cstate="screen"/>
            <a:stretch>
              <a:fillRect/>
            </a:stretch>
          </p:blipFill>
          <p:spPr>
            <a:xfrm>
              <a:off x="514350" y="422042"/>
              <a:ext cx="875127" cy="1110279"/>
            </a:xfrm>
            <a:prstGeom prst="rect">
              <a:avLst/>
            </a:prstGeom>
          </p:spPr>
        </p:pic>
        <p:sp>
          <p:nvSpPr>
            <p:cNvPr id="4" name="文本框 3"/>
            <p:cNvSpPr txBox="1"/>
            <p:nvPr/>
          </p:nvSpPr>
          <p:spPr>
            <a:xfrm>
              <a:off x="1389477" y="601950"/>
              <a:ext cx="4434079" cy="583565"/>
            </a:xfrm>
            <a:prstGeom prst="rect">
              <a:avLst/>
            </a:prstGeom>
            <a:noFill/>
          </p:spPr>
          <p:txBody>
            <a:bodyPr wrap="square" rtlCol="0">
              <a:spAutoFit/>
            </a:bodyPr>
            <a:lstStyle/>
            <a:p>
              <a:r>
                <a:rPr lang="en-US" altLang="zh-CN" sz="3200">
                  <a:solidFill>
                    <a:schemeClr val="bg1"/>
                  </a:solidFill>
                  <a:latin typeface="宋体" panose="02010600030101010101" pitchFamily="2" charset="-122"/>
                  <a:ea typeface="宋体" panose="02010600030101010101" pitchFamily="2" charset="-122"/>
                </a:rPr>
                <a:t>01/</a:t>
              </a:r>
              <a:r>
                <a:rPr lang="en-US" altLang="zh-CN" sz="2400">
                  <a:solidFill>
                    <a:schemeClr val="bg1"/>
                  </a:solidFill>
                  <a:latin typeface="宋体" panose="02010600030101010101" pitchFamily="2" charset="-122"/>
                  <a:ea typeface="宋体" panose="02010600030101010101" pitchFamily="2" charset="-122"/>
                  <a:sym typeface="+mn-ea"/>
                </a:rPr>
                <a:t>AP</a:t>
              </a:r>
              <a:r>
                <a:rPr lang="zh-CN" altLang="en-US" sz="2400">
                  <a:solidFill>
                    <a:schemeClr val="bg1"/>
                  </a:solidFill>
                  <a:latin typeface="宋体" panose="02010600030101010101" pitchFamily="2" charset="-122"/>
                  <a:ea typeface="宋体" panose="02010600030101010101" pitchFamily="2" charset="-122"/>
                  <a:sym typeface="+mn-ea"/>
                </a:rPr>
                <a:t>向矫正难度分类</a:t>
              </a:r>
              <a:endParaRPr lang="zh-CN" altLang="en-US" sz="2400">
                <a:solidFill>
                  <a:schemeClr val="bg1"/>
                </a:solidFill>
                <a:latin typeface="宋体" panose="02010600030101010101" pitchFamily="2" charset="-122"/>
                <a:ea typeface="宋体" panose="02010600030101010101" pitchFamily="2" charset="-122"/>
                <a:sym typeface="+mn-ea"/>
              </a:endParaRPr>
            </a:p>
          </p:txBody>
        </p:sp>
        <p:cxnSp>
          <p:nvCxnSpPr>
            <p:cNvPr id="6" name="直接连接符 5"/>
            <p:cNvCxnSpPr/>
            <p:nvPr/>
          </p:nvCxnSpPr>
          <p:spPr>
            <a:xfrm>
              <a:off x="1524000" y="1224825"/>
              <a:ext cx="494491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nvPicPr>
        <p:blipFill>
          <a:blip r:embed="rId2"/>
          <a:srcRect b="571"/>
          <a:stretch>
            <a:fillRect/>
          </a:stretch>
        </p:blipFill>
        <p:spPr>
          <a:xfrm>
            <a:off x="1389380" y="1431925"/>
            <a:ext cx="10214610" cy="516191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grpSp>
        <p:nvGrpSpPr>
          <p:cNvPr id="8" name="组合 7"/>
          <p:cNvGrpSpPr/>
          <p:nvPr/>
        </p:nvGrpSpPr>
        <p:grpSpPr>
          <a:xfrm>
            <a:off x="514350" y="422042"/>
            <a:ext cx="5954561" cy="1110279"/>
            <a:chOff x="514350" y="422042"/>
            <a:chExt cx="5954561" cy="1110279"/>
          </a:xfrm>
        </p:grpSpPr>
        <p:pic>
          <p:nvPicPr>
            <p:cNvPr id="3" name="图片 2"/>
            <p:cNvPicPr>
              <a:picLocks noChangeAspect="1"/>
            </p:cNvPicPr>
            <p:nvPr/>
          </p:nvPicPr>
          <p:blipFill>
            <a:blip r:embed="rId1" cstate="screen"/>
            <a:stretch>
              <a:fillRect/>
            </a:stretch>
          </p:blipFill>
          <p:spPr>
            <a:xfrm>
              <a:off x="514350" y="422042"/>
              <a:ext cx="875127" cy="1110279"/>
            </a:xfrm>
            <a:prstGeom prst="rect">
              <a:avLst/>
            </a:prstGeom>
          </p:spPr>
        </p:pic>
        <p:sp>
          <p:nvSpPr>
            <p:cNvPr id="4" name="文本框 3"/>
            <p:cNvSpPr txBox="1"/>
            <p:nvPr/>
          </p:nvSpPr>
          <p:spPr>
            <a:xfrm>
              <a:off x="1389477" y="601950"/>
              <a:ext cx="4434079" cy="829945"/>
            </a:xfrm>
            <a:prstGeom prst="rect">
              <a:avLst/>
            </a:prstGeom>
            <a:noFill/>
          </p:spPr>
          <p:txBody>
            <a:bodyPr wrap="square" rtlCol="0">
              <a:spAutoFit/>
            </a:bodyPr>
            <a:lstStyle/>
            <a:p>
              <a:r>
                <a:rPr lang="en-US" altLang="zh-CN" sz="3200">
                  <a:solidFill>
                    <a:schemeClr val="bg1"/>
                  </a:solidFill>
                  <a:latin typeface="宋体" panose="02010600030101010101" pitchFamily="2" charset="-122"/>
                  <a:ea typeface="宋体" panose="02010600030101010101" pitchFamily="2" charset="-122"/>
                </a:rPr>
                <a:t>01/</a:t>
              </a:r>
              <a:r>
                <a:rPr lang="zh-CN" sz="2400">
                  <a:solidFill>
                    <a:schemeClr val="bg1"/>
                  </a:solidFill>
                  <a:latin typeface="宋体" panose="02010600030101010101" pitchFamily="2" charset="-122"/>
                  <a:ea typeface="宋体" panose="02010600030101010101" pitchFamily="2" charset="-122"/>
                  <a:sym typeface="+mn-ea"/>
                </a:rPr>
                <a:t>常见</a:t>
              </a:r>
              <a:r>
                <a:rPr lang="zh-CN" sz="2400">
                  <a:solidFill>
                    <a:schemeClr val="bg1"/>
                  </a:solidFill>
                  <a:latin typeface="宋体" panose="02010600030101010101" pitchFamily="2" charset="-122"/>
                  <a:ea typeface="宋体" panose="02010600030101010101" pitchFamily="2" charset="-122"/>
                  <a:sym typeface="+mn-ea"/>
                </a:rPr>
                <a:t>适应症</a:t>
              </a:r>
              <a:endParaRPr lang="zh-CN" sz="2400">
                <a:solidFill>
                  <a:schemeClr val="bg1"/>
                </a:solidFill>
                <a:latin typeface="宋体" panose="02010600030101010101" pitchFamily="2" charset="-122"/>
                <a:ea typeface="宋体" panose="02010600030101010101" pitchFamily="2" charset="-122"/>
              </a:endParaRPr>
            </a:p>
            <a:p>
              <a:endParaRPr lang="zh-CN" altLang="en-US" sz="1600">
                <a:solidFill>
                  <a:schemeClr val="bg1"/>
                </a:solidFill>
                <a:latin typeface="宋体" panose="02010600030101010101" pitchFamily="2" charset="-122"/>
                <a:ea typeface="宋体" panose="02010600030101010101" pitchFamily="2" charset="-122"/>
              </a:endParaRPr>
            </a:p>
          </p:txBody>
        </p:sp>
        <p:cxnSp>
          <p:nvCxnSpPr>
            <p:cNvPr id="6" name="直接连接符 5"/>
            <p:cNvCxnSpPr/>
            <p:nvPr/>
          </p:nvCxnSpPr>
          <p:spPr>
            <a:xfrm>
              <a:off x="1524000" y="1224825"/>
              <a:ext cx="494491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5" name="文本框 4"/>
          <p:cNvSpPr txBox="1"/>
          <p:nvPr/>
        </p:nvSpPr>
        <p:spPr>
          <a:xfrm>
            <a:off x="119380" y="1377315"/>
            <a:ext cx="11964670" cy="4977765"/>
          </a:xfrm>
          <a:prstGeom prst="rect">
            <a:avLst/>
          </a:prstGeom>
          <a:noFill/>
        </p:spPr>
        <p:txBody>
          <a:bodyPr wrap="square" rtlCol="0" anchor="t">
            <a:noAutofit/>
          </a:bodyPr>
          <a:p>
            <a:pPr fontAlgn="auto">
              <a:lnSpc>
                <a:spcPct val="150000"/>
              </a:lnSpc>
            </a:pPr>
            <a:r>
              <a:rPr lang="zh-CN" altLang="en-US" sz="2000">
                <a:solidFill>
                  <a:schemeClr val="lt1"/>
                </a:solidFill>
                <a:latin typeface="汉仪中简黑简" charset="0"/>
                <a:cs typeface="汉仪中简黑简" charset="0"/>
                <a:sym typeface="+mn-ea"/>
              </a:rPr>
              <a:t>推磨牙向后的适应症为：</a:t>
            </a:r>
            <a:endParaRPr lang="zh-CN" altLang="en-US" sz="2000">
              <a:solidFill>
                <a:schemeClr val="lt1"/>
              </a:solidFill>
              <a:latin typeface="汉仪中简黑简" charset="0"/>
              <a:cs typeface="汉仪中简黑简" charset="0"/>
            </a:endParaRPr>
          </a:p>
          <a:p>
            <a:pPr fontAlgn="auto">
              <a:lnSpc>
                <a:spcPct val="150000"/>
              </a:lnSpc>
            </a:pPr>
            <a:endParaRPr lang="zh-CN" altLang="en-US" sz="2000">
              <a:solidFill>
                <a:schemeClr val="lt1"/>
              </a:solidFill>
              <a:latin typeface="汉仪中简黑简" charset="0"/>
              <a:cs typeface="汉仪中简黑简" charset="0"/>
            </a:endParaRPr>
          </a:p>
          <a:p>
            <a:pPr fontAlgn="auto">
              <a:lnSpc>
                <a:spcPct val="150000"/>
              </a:lnSpc>
            </a:pPr>
            <a:r>
              <a:rPr lang="zh-CN" altLang="en-US" sz="2000">
                <a:solidFill>
                  <a:schemeClr val="lt1"/>
                </a:solidFill>
                <a:latin typeface="汉仪中简黑简" charset="0"/>
                <a:cs typeface="汉仪中简黑简" charset="0"/>
                <a:sym typeface="+mn-ea"/>
              </a:rPr>
              <a:t>·  ＜4mm的AP向不调。</a:t>
            </a:r>
            <a:endParaRPr lang="zh-CN" altLang="en-US" sz="2000">
              <a:solidFill>
                <a:schemeClr val="lt1"/>
              </a:solidFill>
              <a:latin typeface="汉仪中简黑简" charset="0"/>
              <a:cs typeface="汉仪中简黑简" charset="0"/>
            </a:endParaRPr>
          </a:p>
          <a:p>
            <a:pPr fontAlgn="auto">
              <a:lnSpc>
                <a:spcPct val="150000"/>
              </a:lnSpc>
            </a:pPr>
            <a:endParaRPr lang="zh-CN" altLang="en-US" sz="2000">
              <a:solidFill>
                <a:schemeClr val="lt1"/>
              </a:solidFill>
              <a:latin typeface="汉仪中简黑简" charset="0"/>
              <a:cs typeface="汉仪中简黑简" charset="0"/>
            </a:endParaRPr>
          </a:p>
          <a:p>
            <a:pPr fontAlgn="auto">
              <a:lnSpc>
                <a:spcPct val="150000"/>
              </a:lnSpc>
            </a:pPr>
            <a:r>
              <a:rPr lang="zh-CN" altLang="en-US" sz="2000">
                <a:solidFill>
                  <a:schemeClr val="lt1"/>
                </a:solidFill>
                <a:latin typeface="汉仪中简黑简" charset="0"/>
                <a:cs typeface="汉仪中简黑简" charset="0"/>
                <a:sym typeface="+mn-ea"/>
              </a:rPr>
              <a:t>    在适当添加辅助装置，如Ⅱ类牵引、种植支抗等手段后的可预测性较高，临床医生在面对拔牙边缘性病例时可以尝试进行推磨牙向后治疗以保留更多牙齿。</a:t>
            </a:r>
            <a:endParaRPr lang="zh-CN" altLang="en-US" sz="2000">
              <a:solidFill>
                <a:schemeClr val="lt1"/>
              </a:solidFill>
              <a:latin typeface="汉仪中简黑简" charset="0"/>
              <a:cs typeface="汉仪中简黑简" charset="0"/>
            </a:endParaRPr>
          </a:p>
          <a:p>
            <a:pPr fontAlgn="auto">
              <a:lnSpc>
                <a:spcPct val="150000"/>
              </a:lnSpc>
            </a:pPr>
            <a:endParaRPr lang="zh-CN" altLang="en-US" sz="2000">
              <a:solidFill>
                <a:schemeClr val="lt1"/>
              </a:solidFill>
              <a:latin typeface="汉仪中简黑简" charset="0"/>
              <a:cs typeface="汉仪中简黑简" charset="0"/>
            </a:endParaRPr>
          </a:p>
          <a:p>
            <a:pPr fontAlgn="auto">
              <a:lnSpc>
                <a:spcPct val="150000"/>
              </a:lnSpc>
            </a:pPr>
            <a:r>
              <a:rPr lang="zh-CN" altLang="en-US" sz="2000">
                <a:solidFill>
                  <a:schemeClr val="lt1"/>
                </a:solidFill>
                <a:latin typeface="汉仪中简黑简" charset="0"/>
                <a:cs typeface="汉仪中简黑简" charset="0"/>
                <a:sym typeface="+mn-ea"/>
              </a:rPr>
              <a:t>· 推磨牙向后时需确保后段有间隙</a:t>
            </a:r>
            <a:endParaRPr lang="zh-CN" altLang="en-US" sz="2000">
              <a:solidFill>
                <a:schemeClr val="lt1"/>
              </a:solidFill>
              <a:latin typeface="汉仪中简黑简" charset="0"/>
              <a:cs typeface="汉仪中简黑简" charset="0"/>
            </a:endParaRPr>
          </a:p>
          <a:p>
            <a:pPr fontAlgn="auto">
              <a:lnSpc>
                <a:spcPct val="150000"/>
              </a:lnSpc>
            </a:pPr>
            <a:endParaRPr lang="zh-CN" altLang="en-US" sz="2000">
              <a:solidFill>
                <a:schemeClr val="lt1"/>
              </a:solidFill>
              <a:latin typeface="汉仪中简黑简" charset="0"/>
              <a:cs typeface="汉仪中简黑简" charset="0"/>
            </a:endParaRPr>
          </a:p>
          <a:p>
            <a:pPr fontAlgn="auto">
              <a:lnSpc>
                <a:spcPct val="150000"/>
              </a:lnSpc>
            </a:pPr>
            <a:r>
              <a:rPr lang="zh-CN" altLang="en-US" sz="2000">
                <a:solidFill>
                  <a:schemeClr val="lt1"/>
                </a:solidFill>
                <a:latin typeface="汉仪中简黑简" charset="0"/>
                <a:cs typeface="汉仪中简黑简" charset="0"/>
                <a:sym typeface="+mn-ea"/>
              </a:rPr>
              <a:t>   推磨牙向后作为一种有效解决失状向不调的手段，有着广泛的应用。但是为了取得良好的治疗效果，我们依然需要结合正畸基础合理评估，针对患者的个体化情况选择最适合的手段进行治疗。</a:t>
            </a:r>
            <a:endParaRPr lang="zh-CN" altLang="en-US" sz="2000">
              <a:solidFill>
                <a:schemeClr val="lt1"/>
              </a:solidFill>
              <a:latin typeface="汉仪中简黑简" charset="0"/>
              <a:cs typeface="汉仪中简黑简" charset="0"/>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grpSp>
        <p:nvGrpSpPr>
          <p:cNvPr id="8" name="组合 7"/>
          <p:cNvGrpSpPr/>
          <p:nvPr/>
        </p:nvGrpSpPr>
        <p:grpSpPr>
          <a:xfrm>
            <a:off x="514350" y="422042"/>
            <a:ext cx="5954561" cy="1378788"/>
            <a:chOff x="514350" y="422042"/>
            <a:chExt cx="5954561" cy="1378788"/>
          </a:xfrm>
        </p:grpSpPr>
        <p:pic>
          <p:nvPicPr>
            <p:cNvPr id="3" name="图片 2"/>
            <p:cNvPicPr>
              <a:picLocks noChangeAspect="1"/>
            </p:cNvPicPr>
            <p:nvPr/>
          </p:nvPicPr>
          <p:blipFill>
            <a:blip r:embed="rId1" cstate="screen"/>
            <a:stretch>
              <a:fillRect/>
            </a:stretch>
          </p:blipFill>
          <p:spPr>
            <a:xfrm>
              <a:off x="514350" y="422042"/>
              <a:ext cx="875127" cy="1110279"/>
            </a:xfrm>
            <a:prstGeom prst="rect">
              <a:avLst/>
            </a:prstGeom>
          </p:spPr>
        </p:pic>
        <p:sp>
          <p:nvSpPr>
            <p:cNvPr id="4" name="文本框 3"/>
            <p:cNvSpPr txBox="1"/>
            <p:nvPr/>
          </p:nvSpPr>
          <p:spPr>
            <a:xfrm>
              <a:off x="1389477" y="601950"/>
              <a:ext cx="4434079" cy="1198880"/>
            </a:xfrm>
            <a:prstGeom prst="rect">
              <a:avLst/>
            </a:prstGeom>
            <a:noFill/>
          </p:spPr>
          <p:txBody>
            <a:bodyPr wrap="square" rtlCol="0">
              <a:spAutoFit/>
            </a:bodyPr>
            <a:lstStyle/>
            <a:p>
              <a:r>
                <a:rPr lang="en-US" altLang="zh-CN" sz="3200">
                  <a:solidFill>
                    <a:schemeClr val="bg1"/>
                  </a:solidFill>
                  <a:latin typeface="宋体" panose="02010600030101010101" pitchFamily="2" charset="-122"/>
                  <a:ea typeface="宋体" panose="02010600030101010101" pitchFamily="2" charset="-122"/>
                </a:rPr>
                <a:t>01/</a:t>
              </a:r>
              <a:r>
                <a:rPr lang="zh-CN" altLang="en-US" sz="2400">
                  <a:solidFill>
                    <a:schemeClr val="bg1"/>
                  </a:solidFill>
                  <a:latin typeface="汉仪中简黑简" charset="0"/>
                  <a:ea typeface="汉仪中简黑简" charset="0"/>
                  <a:sym typeface="+mn-ea"/>
                </a:rPr>
                <a:t>推磨牙向后的界限</a:t>
              </a:r>
              <a:endParaRPr lang="zh-CN" altLang="en-US" sz="2400">
                <a:solidFill>
                  <a:schemeClr val="accent1"/>
                </a:solidFill>
                <a:latin typeface="汉仪中简黑简" charset="0"/>
                <a:ea typeface="汉仪中简黑简" charset="0"/>
              </a:endParaRPr>
            </a:p>
            <a:p>
              <a:endParaRPr lang="zh-CN" sz="2400">
                <a:solidFill>
                  <a:schemeClr val="bg1"/>
                </a:solidFill>
                <a:latin typeface="宋体" panose="02010600030101010101" pitchFamily="2" charset="-122"/>
                <a:ea typeface="宋体" panose="02010600030101010101" pitchFamily="2" charset="-122"/>
              </a:endParaRPr>
            </a:p>
            <a:p>
              <a:endParaRPr lang="zh-CN" altLang="en-US" sz="1600">
                <a:solidFill>
                  <a:schemeClr val="bg1"/>
                </a:solidFill>
                <a:latin typeface="宋体" panose="02010600030101010101" pitchFamily="2" charset="-122"/>
                <a:ea typeface="宋体" panose="02010600030101010101" pitchFamily="2" charset="-122"/>
              </a:endParaRPr>
            </a:p>
          </p:txBody>
        </p:sp>
        <p:cxnSp>
          <p:nvCxnSpPr>
            <p:cNvPr id="6" name="直接连接符 5"/>
            <p:cNvCxnSpPr/>
            <p:nvPr/>
          </p:nvCxnSpPr>
          <p:spPr>
            <a:xfrm>
              <a:off x="1524000" y="1224825"/>
              <a:ext cx="494491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9" name="图片 8"/>
          <p:cNvPicPr>
            <a:picLocks noChangeAspect="1"/>
          </p:cNvPicPr>
          <p:nvPr/>
        </p:nvPicPr>
        <p:blipFill>
          <a:blip r:embed="rId2"/>
          <a:srcRect r="49936"/>
          <a:stretch>
            <a:fillRect/>
          </a:stretch>
        </p:blipFill>
        <p:spPr>
          <a:xfrm>
            <a:off x="286385" y="2427605"/>
            <a:ext cx="2994660" cy="2774315"/>
          </a:xfrm>
          <a:prstGeom prst="rect">
            <a:avLst/>
          </a:prstGeom>
        </p:spPr>
      </p:pic>
      <p:sp>
        <p:nvSpPr>
          <p:cNvPr id="10" name="文本框 9"/>
          <p:cNvSpPr txBox="1"/>
          <p:nvPr>
            <p:custDataLst>
              <p:tags r:id="rId3"/>
            </p:custDataLst>
          </p:nvPr>
        </p:nvSpPr>
        <p:spPr>
          <a:xfrm>
            <a:off x="6711315" y="3174365"/>
            <a:ext cx="5498465" cy="3096895"/>
          </a:xfrm>
          <a:prstGeom prst="rect">
            <a:avLst/>
          </a:prstGeom>
          <a:noFill/>
        </p:spPr>
        <p:txBody>
          <a:bodyPr wrap="square" rtlCol="0" anchor="t">
            <a:noAutofit/>
          </a:bodyPr>
          <a:p>
            <a:pPr fontAlgn="auto">
              <a:lnSpc>
                <a:spcPct val="150000"/>
              </a:lnSpc>
            </a:pPr>
            <a:r>
              <a:rPr lang="zh-CN" altLang="en-US" sz="2000">
                <a:solidFill>
                  <a:schemeClr val="lt1"/>
                </a:solidFill>
                <a:latin typeface="汉仪中简黑简" charset="0"/>
                <a:cs typeface="汉仪中简黑简" charset="0"/>
              </a:rPr>
              <a:t>  </a:t>
            </a:r>
            <a:r>
              <a:rPr lang="en-US" altLang="zh-CN" sz="2000">
                <a:solidFill>
                  <a:schemeClr val="lt1"/>
                </a:solidFill>
                <a:latin typeface="汉仪中简黑简" charset="0"/>
                <a:cs typeface="汉仪中简黑简" charset="0"/>
              </a:rPr>
              <a:t>  </a:t>
            </a:r>
            <a:r>
              <a:rPr lang="zh-CN" altLang="en-US" sz="2000">
                <a:solidFill>
                  <a:schemeClr val="lt1"/>
                </a:solidFill>
                <a:latin typeface="汉仪中简黑简" charset="0"/>
                <a:cs typeface="汉仪中简黑简" charset="0"/>
              </a:rPr>
              <a:t>  结合上图我们可以对磨牙远中的空间进行初步的评估，以确保磨牙远移是在骨内进行，不会因后段间隙紧张影响治疗效果。同时我们也要将软组织情况进行考虑，避免过量远移引起冠周炎。</a:t>
            </a:r>
            <a:endParaRPr lang="zh-CN" altLang="en-US" sz="2000">
              <a:solidFill>
                <a:schemeClr val="lt1"/>
              </a:solidFill>
              <a:latin typeface="汉仪中简黑简" charset="0"/>
              <a:cs typeface="汉仪中简黑简" charset="0"/>
            </a:endParaRPr>
          </a:p>
        </p:txBody>
      </p:sp>
      <p:pic>
        <p:nvPicPr>
          <p:cNvPr id="11" name="图片 10"/>
          <p:cNvPicPr>
            <a:picLocks noChangeAspect="1"/>
          </p:cNvPicPr>
          <p:nvPr/>
        </p:nvPicPr>
        <p:blipFill>
          <a:blip r:embed="rId4"/>
          <a:stretch>
            <a:fillRect/>
          </a:stretch>
        </p:blipFill>
        <p:spPr>
          <a:xfrm>
            <a:off x="3436620" y="3174365"/>
            <a:ext cx="3157855" cy="272351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grpSp>
        <p:nvGrpSpPr>
          <p:cNvPr id="8" name="组合 7"/>
          <p:cNvGrpSpPr/>
          <p:nvPr/>
        </p:nvGrpSpPr>
        <p:grpSpPr>
          <a:xfrm>
            <a:off x="514350" y="422042"/>
            <a:ext cx="5954561" cy="1110279"/>
            <a:chOff x="514350" y="422042"/>
            <a:chExt cx="5954561" cy="1110279"/>
          </a:xfrm>
        </p:grpSpPr>
        <p:pic>
          <p:nvPicPr>
            <p:cNvPr id="3" name="图片 2"/>
            <p:cNvPicPr>
              <a:picLocks noChangeAspect="1"/>
            </p:cNvPicPr>
            <p:nvPr/>
          </p:nvPicPr>
          <p:blipFill>
            <a:blip r:embed="rId1" cstate="screen"/>
            <a:stretch>
              <a:fillRect/>
            </a:stretch>
          </p:blipFill>
          <p:spPr>
            <a:xfrm>
              <a:off x="514350" y="422042"/>
              <a:ext cx="875127" cy="1110279"/>
            </a:xfrm>
            <a:prstGeom prst="rect">
              <a:avLst/>
            </a:prstGeom>
          </p:spPr>
        </p:pic>
        <p:sp>
          <p:nvSpPr>
            <p:cNvPr id="4" name="文本框 3"/>
            <p:cNvSpPr txBox="1"/>
            <p:nvPr/>
          </p:nvSpPr>
          <p:spPr>
            <a:xfrm>
              <a:off x="1389477" y="601950"/>
              <a:ext cx="4434079" cy="829945"/>
            </a:xfrm>
            <a:prstGeom prst="rect">
              <a:avLst/>
            </a:prstGeom>
            <a:noFill/>
          </p:spPr>
          <p:txBody>
            <a:bodyPr wrap="square" rtlCol="0">
              <a:spAutoFit/>
            </a:bodyPr>
            <a:lstStyle/>
            <a:p>
              <a:r>
                <a:rPr lang="en-US" altLang="zh-CN" sz="3200">
                  <a:solidFill>
                    <a:schemeClr val="bg1"/>
                  </a:solidFill>
                  <a:latin typeface="宋体" panose="02010600030101010101" pitchFamily="2" charset="-122"/>
                  <a:ea typeface="宋体" panose="02010600030101010101" pitchFamily="2" charset="-122"/>
                </a:rPr>
                <a:t>01/</a:t>
              </a:r>
              <a:r>
                <a:rPr lang="zh-CN" sz="2400">
                  <a:solidFill>
                    <a:schemeClr val="bg1"/>
                  </a:solidFill>
                  <a:latin typeface="宋体" panose="02010600030101010101" pitchFamily="2" charset="-122"/>
                  <a:ea typeface="宋体" panose="02010600030101010101" pitchFamily="2" charset="-122"/>
                  <a:sym typeface="+mn-ea"/>
                </a:rPr>
                <a:t>常规磨牙远移适应症</a:t>
              </a:r>
              <a:endParaRPr lang="zh-CN" sz="2400">
                <a:solidFill>
                  <a:schemeClr val="bg1"/>
                </a:solidFill>
                <a:latin typeface="宋体" panose="02010600030101010101" pitchFamily="2" charset="-122"/>
                <a:ea typeface="宋体" panose="02010600030101010101" pitchFamily="2" charset="-122"/>
              </a:endParaRPr>
            </a:p>
            <a:p>
              <a:endParaRPr lang="zh-CN" altLang="en-US" sz="1600">
                <a:solidFill>
                  <a:schemeClr val="bg1"/>
                </a:solidFill>
                <a:latin typeface="宋体" panose="02010600030101010101" pitchFamily="2" charset="-122"/>
                <a:ea typeface="宋体" panose="02010600030101010101" pitchFamily="2" charset="-122"/>
              </a:endParaRPr>
            </a:p>
          </p:txBody>
        </p:sp>
        <p:cxnSp>
          <p:nvCxnSpPr>
            <p:cNvPr id="6" name="直接连接符 5"/>
            <p:cNvCxnSpPr/>
            <p:nvPr/>
          </p:nvCxnSpPr>
          <p:spPr>
            <a:xfrm>
              <a:off x="1524000" y="1224825"/>
              <a:ext cx="494491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7" name="图片 6" descr="图片1"/>
          <p:cNvPicPr>
            <a:picLocks noChangeAspect="1"/>
          </p:cNvPicPr>
          <p:nvPr>
            <p:custDataLst>
              <p:tags r:id="rId2"/>
            </p:custDataLst>
          </p:nvPr>
        </p:nvPicPr>
        <p:blipFill>
          <a:blip r:embed="rId3"/>
          <a:stretch>
            <a:fillRect/>
          </a:stretch>
        </p:blipFill>
        <p:spPr>
          <a:xfrm>
            <a:off x="0" y="0"/>
            <a:ext cx="12223115" cy="6858000"/>
          </a:xfrm>
          <a:prstGeom prst="rect">
            <a:avLst/>
          </a:prstGeom>
        </p:spPr>
      </p:pic>
      <p:sp>
        <p:nvSpPr>
          <p:cNvPr id="9" name="文本框 8"/>
          <p:cNvSpPr txBox="1"/>
          <p:nvPr/>
        </p:nvSpPr>
        <p:spPr>
          <a:xfrm>
            <a:off x="323850" y="494665"/>
            <a:ext cx="6096000" cy="521970"/>
          </a:xfrm>
          <a:prstGeom prst="rect">
            <a:avLst/>
          </a:prstGeom>
          <a:noFill/>
        </p:spPr>
        <p:txBody>
          <a:bodyPr wrap="square" rtlCol="0" anchor="t">
            <a:spAutoFit/>
          </a:bodyPr>
          <a:p>
            <a:r>
              <a:rPr lang="zh-CN" altLang="en-US" sz="2800">
                <a:solidFill>
                  <a:schemeClr val="bg1"/>
                </a:solidFill>
                <a:latin typeface="汉仪中简黑简" charset="0"/>
                <a:ea typeface="汉仪中简黑简" charset="0"/>
              </a:rPr>
              <a:t>推磨牙向后的设计</a:t>
            </a:r>
            <a:endParaRPr lang="zh-CN" altLang="en-US" sz="2800">
              <a:solidFill>
                <a:schemeClr val="bg1"/>
              </a:solidFill>
              <a:latin typeface="汉仪中简黑简" charset="0"/>
              <a:ea typeface="汉仪中简黑简" charset="0"/>
            </a:endParaRPr>
          </a:p>
        </p:txBody>
      </p:sp>
      <p:sp>
        <p:nvSpPr>
          <p:cNvPr id="11" name="文本框 10"/>
          <p:cNvSpPr txBox="1"/>
          <p:nvPr>
            <p:custDataLst>
              <p:tags r:id="rId4"/>
            </p:custDataLst>
          </p:nvPr>
        </p:nvSpPr>
        <p:spPr>
          <a:xfrm>
            <a:off x="323850" y="3088640"/>
            <a:ext cx="6096000" cy="521970"/>
          </a:xfrm>
          <a:prstGeom prst="rect">
            <a:avLst/>
          </a:prstGeom>
          <a:noFill/>
        </p:spPr>
        <p:txBody>
          <a:bodyPr wrap="square" rtlCol="0" anchor="t">
            <a:spAutoFit/>
          </a:bodyPr>
          <a:p>
            <a:r>
              <a:rPr lang="zh-CN" altLang="en-US" sz="2800">
                <a:solidFill>
                  <a:schemeClr val="lt1"/>
                </a:solidFill>
                <a:latin typeface="汉仪中简黑简" charset="0"/>
                <a:cs typeface="汉仪中简黑简" charset="0"/>
              </a:rPr>
              <a:t>1.确保磨牙远移量</a:t>
            </a:r>
            <a:endParaRPr lang="zh-CN" altLang="en-US" sz="2800">
              <a:solidFill>
                <a:schemeClr val="lt1"/>
              </a:solidFill>
              <a:latin typeface="汉仪中简黑简" charset="0"/>
              <a:cs typeface="汉仪中简黑简" charset="0"/>
            </a:endParaRPr>
          </a:p>
        </p:txBody>
      </p:sp>
      <p:pic>
        <p:nvPicPr>
          <p:cNvPr id="12" name="图片 11"/>
          <p:cNvPicPr>
            <a:picLocks noChangeAspect="1"/>
          </p:cNvPicPr>
          <p:nvPr/>
        </p:nvPicPr>
        <p:blipFill>
          <a:blip r:embed="rId5"/>
          <a:stretch>
            <a:fillRect/>
          </a:stretch>
        </p:blipFill>
        <p:spPr>
          <a:xfrm>
            <a:off x="466090" y="3761740"/>
            <a:ext cx="6508115" cy="2960370"/>
          </a:xfrm>
          <a:prstGeom prst="rect">
            <a:avLst/>
          </a:prstGeom>
        </p:spPr>
      </p:pic>
      <p:sp>
        <p:nvSpPr>
          <p:cNvPr id="13" name="文本框 12"/>
          <p:cNvSpPr txBox="1"/>
          <p:nvPr>
            <p:custDataLst>
              <p:tags r:id="rId6"/>
            </p:custDataLst>
          </p:nvPr>
        </p:nvSpPr>
        <p:spPr>
          <a:xfrm>
            <a:off x="7381875" y="4142105"/>
            <a:ext cx="4642485" cy="1753235"/>
          </a:xfrm>
          <a:prstGeom prst="rect">
            <a:avLst/>
          </a:prstGeom>
          <a:noFill/>
        </p:spPr>
        <p:txBody>
          <a:bodyPr wrap="square" rtlCol="0" anchor="t">
            <a:spAutoFit/>
          </a:bodyPr>
          <a:p>
            <a:pPr fontAlgn="auto">
              <a:lnSpc>
                <a:spcPct val="150000"/>
              </a:lnSpc>
            </a:pPr>
            <a:r>
              <a:rPr lang="zh-CN" altLang="en-US" sz="2400">
                <a:solidFill>
                  <a:schemeClr val="lt1"/>
                </a:solidFill>
                <a:latin typeface="汉仪中简黑简" charset="0"/>
                <a:cs typeface="汉仪中简黑简" charset="0"/>
              </a:rPr>
              <a:t>    在磨牙远移的过程中需要进行充分的支抗设计与控制，以使磨牙远移量按照预先设计被实施。</a:t>
            </a:r>
            <a:endParaRPr lang="zh-CN" altLang="en-US" sz="2400">
              <a:solidFill>
                <a:schemeClr val="lt1"/>
              </a:solidFill>
              <a:latin typeface="汉仪中简黑简" charset="0"/>
              <a:cs typeface="汉仪中简黑简" charset="0"/>
            </a:endParaRPr>
          </a:p>
        </p:txBody>
      </p:sp>
      <p:sp>
        <p:nvSpPr>
          <p:cNvPr id="14" name="圆角矩形 13"/>
          <p:cNvSpPr/>
          <p:nvPr/>
        </p:nvSpPr>
        <p:spPr>
          <a:xfrm>
            <a:off x="855345" y="1335405"/>
            <a:ext cx="10166350" cy="1108710"/>
          </a:xfrm>
          <a:prstGeom prst="roundRect">
            <a:avLst/>
          </a:prstGeom>
          <a:solidFill>
            <a:schemeClr val="accent4"/>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5" name="文本框 14"/>
          <p:cNvSpPr txBox="1"/>
          <p:nvPr/>
        </p:nvSpPr>
        <p:spPr>
          <a:xfrm>
            <a:off x="1025525" y="1536700"/>
            <a:ext cx="3871595" cy="706755"/>
          </a:xfrm>
          <a:prstGeom prst="rect">
            <a:avLst/>
          </a:prstGeom>
          <a:noFill/>
        </p:spPr>
        <p:txBody>
          <a:bodyPr wrap="square" rtlCol="0">
            <a:spAutoFit/>
          </a:bodyPr>
          <a:p>
            <a:r>
              <a:rPr lang="zh-CN" altLang="en-US" sz="4000"/>
              <a:t>确保磨牙远移量</a:t>
            </a:r>
            <a:endParaRPr lang="zh-CN" altLang="en-US" sz="4000"/>
          </a:p>
        </p:txBody>
      </p:sp>
      <p:sp>
        <p:nvSpPr>
          <p:cNvPr id="16" name="矩形 15"/>
          <p:cNvSpPr/>
          <p:nvPr/>
        </p:nvSpPr>
        <p:spPr>
          <a:xfrm>
            <a:off x="5522595" y="1335405"/>
            <a:ext cx="76200" cy="1106170"/>
          </a:xfrm>
          <a:prstGeom prst="rect">
            <a:avLst/>
          </a:prstGeom>
          <a:solidFill>
            <a:schemeClr val="bg1"/>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7" name="文本框 16"/>
          <p:cNvSpPr txBox="1"/>
          <p:nvPr/>
        </p:nvSpPr>
        <p:spPr>
          <a:xfrm>
            <a:off x="6322060" y="1536700"/>
            <a:ext cx="4398010" cy="706755"/>
          </a:xfrm>
          <a:prstGeom prst="rect">
            <a:avLst/>
          </a:prstGeom>
          <a:noFill/>
        </p:spPr>
        <p:txBody>
          <a:bodyPr wrap="square" rtlCol="0">
            <a:spAutoFit/>
          </a:bodyPr>
          <a:p>
            <a:r>
              <a:rPr lang="zh-CN" altLang="en-US" sz="4000"/>
              <a:t>确保前牙转矩控制</a:t>
            </a:r>
            <a:endParaRPr lang="zh-CN" altLang="en-US" sz="40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9" name="圆角矩形 8"/>
          <p:cNvSpPr/>
          <p:nvPr/>
        </p:nvSpPr>
        <p:spPr>
          <a:xfrm>
            <a:off x="62230" y="3388995"/>
            <a:ext cx="2271395" cy="1412875"/>
          </a:xfrm>
          <a:prstGeom prst="roundRect">
            <a:avLst/>
          </a:prstGeom>
          <a:gradFill>
            <a:gsLst>
              <a:gs pos="2000">
                <a:srgbClr val="CDFBCD"/>
              </a:gs>
              <a:gs pos="67000">
                <a:srgbClr val="72D773"/>
              </a:gs>
              <a:gs pos="98000">
                <a:srgbClr val="72D673"/>
              </a:gs>
              <a:gs pos="35000">
                <a:srgbClr val="A9E4A9"/>
              </a:gs>
            </a:gsLst>
            <a:lin ang="16200000" scaled="0"/>
          </a:gra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nvGrpSpPr>
          <p:cNvPr id="8" name="组合 7"/>
          <p:cNvGrpSpPr/>
          <p:nvPr/>
        </p:nvGrpSpPr>
        <p:grpSpPr>
          <a:xfrm>
            <a:off x="514350" y="422042"/>
            <a:ext cx="5954561" cy="1378788"/>
            <a:chOff x="514350" y="422042"/>
            <a:chExt cx="5954561" cy="1378788"/>
          </a:xfrm>
        </p:grpSpPr>
        <p:pic>
          <p:nvPicPr>
            <p:cNvPr id="3" name="图片 2"/>
            <p:cNvPicPr>
              <a:picLocks noChangeAspect="1"/>
            </p:cNvPicPr>
            <p:nvPr/>
          </p:nvPicPr>
          <p:blipFill>
            <a:blip r:embed="rId1" cstate="screen"/>
            <a:stretch>
              <a:fillRect/>
            </a:stretch>
          </p:blipFill>
          <p:spPr>
            <a:xfrm>
              <a:off x="514350" y="422042"/>
              <a:ext cx="875127" cy="1110279"/>
            </a:xfrm>
            <a:prstGeom prst="rect">
              <a:avLst/>
            </a:prstGeom>
          </p:spPr>
        </p:pic>
        <p:sp>
          <p:nvSpPr>
            <p:cNvPr id="4" name="文本框 3"/>
            <p:cNvSpPr txBox="1"/>
            <p:nvPr/>
          </p:nvSpPr>
          <p:spPr>
            <a:xfrm>
              <a:off x="1389477" y="601950"/>
              <a:ext cx="4434079" cy="1198880"/>
            </a:xfrm>
            <a:prstGeom prst="rect">
              <a:avLst/>
            </a:prstGeom>
            <a:noFill/>
          </p:spPr>
          <p:txBody>
            <a:bodyPr wrap="square" rtlCol="0">
              <a:spAutoFit/>
            </a:bodyPr>
            <a:lstStyle/>
            <a:p>
              <a:r>
                <a:rPr lang="en-US" altLang="zh-CN" sz="3200">
                  <a:solidFill>
                    <a:schemeClr val="bg1"/>
                  </a:solidFill>
                  <a:latin typeface="宋体" panose="02010600030101010101" pitchFamily="2" charset="-122"/>
                  <a:ea typeface="宋体" panose="02010600030101010101" pitchFamily="2" charset="-122"/>
                </a:rPr>
                <a:t>01/</a:t>
              </a:r>
              <a:r>
                <a:rPr lang="zh-CN" altLang="en-US" sz="2400">
                  <a:solidFill>
                    <a:schemeClr val="lt1"/>
                  </a:solidFill>
                  <a:latin typeface="汉仪中简黑简" charset="0"/>
                  <a:cs typeface="汉仪中简黑简" charset="0"/>
                  <a:sym typeface="+mn-ea"/>
                </a:rPr>
                <a:t>如何确保磨牙远移到位？</a:t>
              </a:r>
              <a:endParaRPr lang="zh-CN" altLang="en-US" sz="2400">
                <a:solidFill>
                  <a:schemeClr val="lt1"/>
                </a:solidFill>
                <a:latin typeface="汉仪中简黑简" charset="0"/>
                <a:cs typeface="汉仪中简黑简" charset="0"/>
              </a:endParaRPr>
            </a:p>
            <a:p>
              <a:endParaRPr lang="zh-CN" sz="2400">
                <a:solidFill>
                  <a:schemeClr val="bg1"/>
                </a:solidFill>
                <a:latin typeface="宋体" panose="02010600030101010101" pitchFamily="2" charset="-122"/>
                <a:ea typeface="宋体" panose="02010600030101010101" pitchFamily="2" charset="-122"/>
              </a:endParaRPr>
            </a:p>
            <a:p>
              <a:endParaRPr lang="zh-CN" altLang="en-US" sz="1600">
                <a:solidFill>
                  <a:schemeClr val="bg1"/>
                </a:solidFill>
                <a:latin typeface="宋体" panose="02010600030101010101" pitchFamily="2" charset="-122"/>
                <a:ea typeface="宋体" panose="02010600030101010101" pitchFamily="2" charset="-122"/>
              </a:endParaRPr>
            </a:p>
          </p:txBody>
        </p:sp>
        <p:cxnSp>
          <p:nvCxnSpPr>
            <p:cNvPr id="6" name="直接连接符 5"/>
            <p:cNvCxnSpPr/>
            <p:nvPr/>
          </p:nvCxnSpPr>
          <p:spPr>
            <a:xfrm>
              <a:off x="1524000" y="1224825"/>
              <a:ext cx="494491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 name="文本框 1"/>
          <p:cNvSpPr txBox="1"/>
          <p:nvPr>
            <p:custDataLst>
              <p:tags r:id="rId2"/>
            </p:custDataLst>
          </p:nvPr>
        </p:nvSpPr>
        <p:spPr>
          <a:xfrm>
            <a:off x="1685290" y="1473200"/>
            <a:ext cx="6096000" cy="521970"/>
          </a:xfrm>
          <a:prstGeom prst="rect">
            <a:avLst/>
          </a:prstGeom>
          <a:noFill/>
        </p:spPr>
        <p:txBody>
          <a:bodyPr wrap="square" rtlCol="0" anchor="t">
            <a:spAutoFit/>
          </a:bodyPr>
          <a:p>
            <a:r>
              <a:rPr lang="zh-CN" altLang="en-US" sz="2800">
                <a:solidFill>
                  <a:schemeClr val="lt1"/>
                </a:solidFill>
                <a:latin typeface="汉仪中简黑简" charset="0"/>
                <a:cs typeface="汉仪中简黑简" charset="0"/>
              </a:rPr>
              <a:t>—— 合理的支抗控制</a:t>
            </a:r>
            <a:endParaRPr lang="zh-CN" altLang="en-US" sz="2800">
              <a:solidFill>
                <a:schemeClr val="lt1"/>
              </a:solidFill>
              <a:latin typeface="汉仪中简黑简" charset="0"/>
              <a:cs typeface="汉仪中简黑简" charset="0"/>
            </a:endParaRPr>
          </a:p>
        </p:txBody>
      </p:sp>
      <p:sp>
        <p:nvSpPr>
          <p:cNvPr id="7" name="文本框 6"/>
          <p:cNvSpPr txBox="1"/>
          <p:nvPr/>
        </p:nvSpPr>
        <p:spPr>
          <a:xfrm>
            <a:off x="365125" y="3536950"/>
            <a:ext cx="1814830" cy="1076325"/>
          </a:xfrm>
          <a:prstGeom prst="rect">
            <a:avLst/>
          </a:prstGeom>
          <a:noFill/>
        </p:spPr>
        <p:txBody>
          <a:bodyPr wrap="square" rtlCol="0">
            <a:spAutoFit/>
          </a:bodyPr>
          <a:p>
            <a:r>
              <a:rPr lang="zh-CN" altLang="en-US" sz="3200">
                <a:solidFill>
                  <a:schemeClr val="tx1"/>
                </a:solidFill>
              </a:rPr>
              <a:t>确保磨牙远移量</a:t>
            </a:r>
            <a:endParaRPr lang="zh-CN" altLang="en-US" sz="3200">
              <a:solidFill>
                <a:schemeClr val="tx1"/>
              </a:solidFill>
            </a:endParaRPr>
          </a:p>
        </p:txBody>
      </p:sp>
      <p:cxnSp>
        <p:nvCxnSpPr>
          <p:cNvPr id="10" name="直接连接符 9"/>
          <p:cNvCxnSpPr/>
          <p:nvPr/>
        </p:nvCxnSpPr>
        <p:spPr>
          <a:xfrm flipV="1">
            <a:off x="2379980" y="2796540"/>
            <a:ext cx="1573530" cy="590550"/>
          </a:xfrm>
          <a:prstGeom prst="line">
            <a:avLst/>
          </a:prstGeom>
          <a:ln>
            <a:gradFill>
              <a:gsLst>
                <a:gs pos="2000">
                  <a:srgbClr val="CDFBCD"/>
                </a:gs>
                <a:gs pos="67000">
                  <a:srgbClr val="72D773"/>
                </a:gs>
                <a:gs pos="98000">
                  <a:srgbClr val="72D673"/>
                </a:gs>
                <a:gs pos="35000">
                  <a:srgbClr val="A9E4A9"/>
                </a:gs>
              </a:gsLst>
              <a:lin ang="16200000" scaled="0"/>
            </a:gradFill>
          </a:ln>
        </p:spPr>
        <p:style>
          <a:lnRef idx="2">
            <a:schemeClr val="accent1"/>
          </a:lnRef>
          <a:fillRef idx="0">
            <a:srgbClr val="FFFFFF"/>
          </a:fillRef>
          <a:effectRef idx="0">
            <a:srgbClr val="FFFFFF"/>
          </a:effectRef>
          <a:fontRef idx="minor">
            <a:schemeClr val="tx1"/>
          </a:fontRef>
        </p:style>
      </p:cxnSp>
      <p:cxnSp>
        <p:nvCxnSpPr>
          <p:cNvPr id="11" name="直接连接符 10"/>
          <p:cNvCxnSpPr/>
          <p:nvPr/>
        </p:nvCxnSpPr>
        <p:spPr>
          <a:xfrm flipV="1">
            <a:off x="2379980" y="4074160"/>
            <a:ext cx="1901825" cy="11430"/>
          </a:xfrm>
          <a:prstGeom prst="line">
            <a:avLst/>
          </a:prstGeom>
          <a:ln>
            <a:gradFill>
              <a:gsLst>
                <a:gs pos="2000">
                  <a:srgbClr val="CDFBCD"/>
                </a:gs>
                <a:gs pos="67000">
                  <a:srgbClr val="72D773"/>
                </a:gs>
                <a:gs pos="98000">
                  <a:srgbClr val="72D673"/>
                </a:gs>
                <a:gs pos="35000">
                  <a:srgbClr val="A9E4A9"/>
                </a:gs>
              </a:gsLst>
              <a:lin ang="16200000" scaled="0"/>
            </a:gradFill>
          </a:ln>
        </p:spPr>
        <p:style>
          <a:lnRef idx="2">
            <a:schemeClr val="accent1"/>
          </a:lnRef>
          <a:fillRef idx="0">
            <a:srgbClr val="FFFFFF"/>
          </a:fillRef>
          <a:effectRef idx="0">
            <a:srgbClr val="FFFFFF"/>
          </a:effectRef>
          <a:fontRef idx="minor">
            <a:schemeClr val="tx1"/>
          </a:fontRef>
        </p:style>
      </p:cxnSp>
      <p:cxnSp>
        <p:nvCxnSpPr>
          <p:cNvPr id="12" name="直接连接符 11"/>
          <p:cNvCxnSpPr/>
          <p:nvPr/>
        </p:nvCxnSpPr>
        <p:spPr>
          <a:xfrm>
            <a:off x="2379980" y="4609465"/>
            <a:ext cx="1671955" cy="860425"/>
          </a:xfrm>
          <a:prstGeom prst="line">
            <a:avLst/>
          </a:prstGeom>
          <a:ln>
            <a:gradFill>
              <a:gsLst>
                <a:gs pos="2000">
                  <a:srgbClr val="CDFBCD"/>
                </a:gs>
                <a:gs pos="67000">
                  <a:srgbClr val="72D773"/>
                </a:gs>
                <a:gs pos="98000">
                  <a:srgbClr val="72D673"/>
                </a:gs>
                <a:gs pos="35000">
                  <a:srgbClr val="A9E4A9"/>
                </a:gs>
              </a:gsLst>
              <a:lin ang="16200000" scaled="0"/>
            </a:gradFill>
          </a:ln>
        </p:spPr>
        <p:style>
          <a:lnRef idx="2">
            <a:schemeClr val="accent1"/>
          </a:lnRef>
          <a:fillRef idx="0">
            <a:srgbClr val="FFFFFF"/>
          </a:fillRef>
          <a:effectRef idx="0">
            <a:srgbClr val="FFFFFF"/>
          </a:effectRef>
          <a:fontRef idx="minor">
            <a:schemeClr val="tx1"/>
          </a:fontRef>
        </p:style>
      </p:cxnSp>
      <p:sp>
        <p:nvSpPr>
          <p:cNvPr id="13" name="圆角矩形 12"/>
          <p:cNvSpPr/>
          <p:nvPr/>
        </p:nvSpPr>
        <p:spPr>
          <a:xfrm>
            <a:off x="4051935" y="2465705"/>
            <a:ext cx="1895475" cy="527685"/>
          </a:xfrm>
          <a:prstGeom prst="roundRect">
            <a:avLst/>
          </a:prstGeom>
          <a:gradFill>
            <a:gsLst>
              <a:gs pos="2000">
                <a:srgbClr val="CDFBCD"/>
              </a:gs>
              <a:gs pos="67000">
                <a:srgbClr val="72D773"/>
              </a:gs>
              <a:gs pos="98000">
                <a:srgbClr val="72D673"/>
              </a:gs>
              <a:gs pos="35000">
                <a:srgbClr val="A9E4A9"/>
              </a:gs>
            </a:gsLst>
            <a:lin ang="16200000" scaled="0"/>
          </a:gradFill>
          <a:ln>
            <a:gradFill>
              <a:gsLst>
                <a:gs pos="2000">
                  <a:srgbClr val="CDFBCD"/>
                </a:gs>
                <a:gs pos="67000">
                  <a:srgbClr val="72D773"/>
                </a:gs>
                <a:gs pos="98000">
                  <a:srgbClr val="72D673"/>
                </a:gs>
                <a:gs pos="35000">
                  <a:srgbClr val="A9E4A9"/>
                </a:gs>
              </a:gsLst>
              <a:lin ang="16200000" scaled="0"/>
            </a:gra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4" name="圆角矩形 13"/>
          <p:cNvSpPr/>
          <p:nvPr/>
        </p:nvSpPr>
        <p:spPr>
          <a:xfrm>
            <a:off x="4281805" y="3796030"/>
            <a:ext cx="1895475" cy="527685"/>
          </a:xfrm>
          <a:prstGeom prst="roundRect">
            <a:avLst/>
          </a:prstGeom>
          <a:gradFill>
            <a:gsLst>
              <a:gs pos="2000">
                <a:srgbClr val="CDFBCD"/>
              </a:gs>
              <a:gs pos="67000">
                <a:srgbClr val="72D773"/>
              </a:gs>
              <a:gs pos="98000">
                <a:srgbClr val="72D673"/>
              </a:gs>
              <a:gs pos="35000">
                <a:srgbClr val="A9E4A9"/>
              </a:gs>
            </a:gsLst>
            <a:lin ang="16200000" scaled="0"/>
          </a:gradFill>
          <a:ln>
            <a:gradFill>
              <a:gsLst>
                <a:gs pos="2000">
                  <a:srgbClr val="CDFBCD"/>
                </a:gs>
                <a:gs pos="67000">
                  <a:srgbClr val="72D773"/>
                </a:gs>
                <a:gs pos="98000">
                  <a:srgbClr val="72D673"/>
                </a:gs>
                <a:gs pos="35000">
                  <a:srgbClr val="A9E4A9"/>
                </a:gs>
              </a:gsLst>
              <a:lin ang="16200000" scaled="0"/>
            </a:gra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5" name="圆角矩形 14"/>
          <p:cNvSpPr/>
          <p:nvPr/>
        </p:nvSpPr>
        <p:spPr>
          <a:xfrm>
            <a:off x="4178935" y="5166360"/>
            <a:ext cx="1895475" cy="527685"/>
          </a:xfrm>
          <a:prstGeom prst="roundRect">
            <a:avLst/>
          </a:prstGeom>
          <a:gradFill>
            <a:gsLst>
              <a:gs pos="2000">
                <a:srgbClr val="CDFBCD"/>
              </a:gs>
              <a:gs pos="67000">
                <a:srgbClr val="72D773"/>
              </a:gs>
              <a:gs pos="98000">
                <a:srgbClr val="72D673"/>
              </a:gs>
              <a:gs pos="35000">
                <a:srgbClr val="A9E4A9"/>
              </a:gs>
            </a:gsLst>
            <a:lin ang="16200000" scaled="0"/>
          </a:gradFill>
          <a:ln>
            <a:gradFill>
              <a:gsLst>
                <a:gs pos="2000">
                  <a:srgbClr val="CDFBCD"/>
                </a:gs>
                <a:gs pos="67000">
                  <a:srgbClr val="72D773"/>
                </a:gs>
                <a:gs pos="98000">
                  <a:srgbClr val="72D673"/>
                </a:gs>
                <a:gs pos="35000">
                  <a:srgbClr val="A9E4A9"/>
                </a:gs>
              </a:gsLst>
              <a:lin ang="16200000" scaled="0"/>
            </a:gra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6" name="文本框 15"/>
          <p:cNvSpPr txBox="1"/>
          <p:nvPr/>
        </p:nvSpPr>
        <p:spPr>
          <a:xfrm>
            <a:off x="4393565" y="2555240"/>
            <a:ext cx="1466215" cy="368300"/>
          </a:xfrm>
          <a:prstGeom prst="rect">
            <a:avLst/>
          </a:prstGeom>
          <a:noFill/>
        </p:spPr>
        <p:txBody>
          <a:bodyPr wrap="square" rtlCol="0">
            <a:spAutoFit/>
          </a:bodyPr>
          <a:p>
            <a:r>
              <a:rPr lang="zh-CN" altLang="en-US">
                <a:solidFill>
                  <a:schemeClr val="tx1"/>
                </a:solidFill>
              </a:rPr>
              <a:t>颌内支抗</a:t>
            </a:r>
            <a:endParaRPr lang="zh-CN" altLang="en-US">
              <a:solidFill>
                <a:schemeClr val="tx1"/>
              </a:solidFill>
            </a:endParaRPr>
          </a:p>
        </p:txBody>
      </p:sp>
      <p:sp>
        <p:nvSpPr>
          <p:cNvPr id="17" name="文本框 16"/>
          <p:cNvSpPr txBox="1"/>
          <p:nvPr/>
        </p:nvSpPr>
        <p:spPr>
          <a:xfrm>
            <a:off x="4575810" y="3860800"/>
            <a:ext cx="1466215" cy="368300"/>
          </a:xfrm>
          <a:prstGeom prst="rect">
            <a:avLst/>
          </a:prstGeom>
          <a:noFill/>
        </p:spPr>
        <p:txBody>
          <a:bodyPr wrap="square" rtlCol="0">
            <a:spAutoFit/>
          </a:bodyPr>
          <a:p>
            <a:r>
              <a:rPr lang="zh-CN" altLang="en-US">
                <a:solidFill>
                  <a:schemeClr val="tx1"/>
                </a:solidFill>
              </a:rPr>
              <a:t>颌间支抗</a:t>
            </a:r>
            <a:endParaRPr lang="zh-CN" altLang="en-US">
              <a:solidFill>
                <a:schemeClr val="tx1"/>
              </a:solidFill>
            </a:endParaRPr>
          </a:p>
        </p:txBody>
      </p:sp>
      <p:sp>
        <p:nvSpPr>
          <p:cNvPr id="18" name="文本框 17"/>
          <p:cNvSpPr txBox="1"/>
          <p:nvPr/>
        </p:nvSpPr>
        <p:spPr>
          <a:xfrm>
            <a:off x="4415790" y="5230495"/>
            <a:ext cx="1466215" cy="368300"/>
          </a:xfrm>
          <a:prstGeom prst="rect">
            <a:avLst/>
          </a:prstGeom>
          <a:noFill/>
        </p:spPr>
        <p:txBody>
          <a:bodyPr wrap="square" rtlCol="0">
            <a:spAutoFit/>
          </a:bodyPr>
          <a:p>
            <a:r>
              <a:rPr lang="zh-CN" altLang="en-US">
                <a:solidFill>
                  <a:schemeClr val="tx1"/>
                </a:solidFill>
              </a:rPr>
              <a:t>颌外支抗</a:t>
            </a:r>
            <a:endParaRPr lang="zh-CN" altLang="en-US">
              <a:solidFill>
                <a:schemeClr val="tx1"/>
              </a:solidFill>
            </a:endParaRPr>
          </a:p>
        </p:txBody>
      </p:sp>
      <p:cxnSp>
        <p:nvCxnSpPr>
          <p:cNvPr id="19" name="直接箭头连接符 18"/>
          <p:cNvCxnSpPr/>
          <p:nvPr/>
        </p:nvCxnSpPr>
        <p:spPr>
          <a:xfrm>
            <a:off x="6269355" y="2774315"/>
            <a:ext cx="948055" cy="0"/>
          </a:xfrm>
          <a:prstGeom prst="straightConnector1">
            <a:avLst/>
          </a:prstGeom>
          <a:ln>
            <a:gradFill>
              <a:gsLst>
                <a:gs pos="2000">
                  <a:srgbClr val="CDFBCD"/>
                </a:gs>
                <a:gs pos="67000">
                  <a:srgbClr val="72D773"/>
                </a:gs>
                <a:gs pos="98000">
                  <a:srgbClr val="72D673"/>
                </a:gs>
                <a:gs pos="35000">
                  <a:srgbClr val="A9E4A9"/>
                </a:gs>
              </a:gsLst>
              <a:lin ang="16200000" scaled="0"/>
            </a:gradFill>
            <a:tailEnd type="arrow"/>
          </a:ln>
        </p:spPr>
        <p:style>
          <a:lnRef idx="2">
            <a:schemeClr val="accent1"/>
          </a:lnRef>
          <a:fillRef idx="0">
            <a:srgbClr val="FFFFFF"/>
          </a:fillRef>
          <a:effectRef idx="0">
            <a:srgbClr val="FFFFFF"/>
          </a:effectRef>
          <a:fontRef idx="minor">
            <a:schemeClr val="tx1"/>
          </a:fontRef>
        </p:style>
      </p:cxnSp>
      <p:cxnSp>
        <p:nvCxnSpPr>
          <p:cNvPr id="20" name="直接箭头连接符 19"/>
          <p:cNvCxnSpPr/>
          <p:nvPr/>
        </p:nvCxnSpPr>
        <p:spPr>
          <a:xfrm>
            <a:off x="6440805" y="4074160"/>
            <a:ext cx="948055" cy="0"/>
          </a:xfrm>
          <a:prstGeom prst="straightConnector1">
            <a:avLst/>
          </a:prstGeom>
          <a:ln>
            <a:gradFill>
              <a:gsLst>
                <a:gs pos="2000">
                  <a:srgbClr val="CDFBCD"/>
                </a:gs>
                <a:gs pos="67000">
                  <a:srgbClr val="72D773"/>
                </a:gs>
                <a:gs pos="98000">
                  <a:srgbClr val="72D673"/>
                </a:gs>
                <a:gs pos="35000">
                  <a:srgbClr val="A9E4A9"/>
                </a:gs>
              </a:gsLst>
              <a:lin ang="16200000" scaled="0"/>
            </a:gradFill>
            <a:tailEnd type="arrow"/>
          </a:ln>
        </p:spPr>
        <p:style>
          <a:lnRef idx="2">
            <a:schemeClr val="accent1"/>
          </a:lnRef>
          <a:fillRef idx="0">
            <a:srgbClr val="FFFFFF"/>
          </a:fillRef>
          <a:effectRef idx="0">
            <a:srgbClr val="FFFFFF"/>
          </a:effectRef>
          <a:fontRef idx="minor">
            <a:schemeClr val="tx1"/>
          </a:fontRef>
        </p:style>
      </p:cxnSp>
      <p:cxnSp>
        <p:nvCxnSpPr>
          <p:cNvPr id="21" name="直接箭头连接符 20"/>
          <p:cNvCxnSpPr/>
          <p:nvPr/>
        </p:nvCxnSpPr>
        <p:spPr>
          <a:xfrm>
            <a:off x="6440805" y="5469890"/>
            <a:ext cx="948055" cy="0"/>
          </a:xfrm>
          <a:prstGeom prst="straightConnector1">
            <a:avLst/>
          </a:prstGeom>
          <a:ln>
            <a:gradFill>
              <a:gsLst>
                <a:gs pos="2000">
                  <a:srgbClr val="CDFBCD"/>
                </a:gs>
                <a:gs pos="67000">
                  <a:srgbClr val="72D773"/>
                </a:gs>
                <a:gs pos="98000">
                  <a:srgbClr val="72D673"/>
                </a:gs>
                <a:gs pos="35000">
                  <a:srgbClr val="A9E4A9"/>
                </a:gs>
              </a:gsLst>
              <a:lin ang="16200000" scaled="0"/>
            </a:gradFill>
            <a:tailEnd type="arrow"/>
          </a:ln>
        </p:spPr>
        <p:style>
          <a:lnRef idx="2">
            <a:schemeClr val="accent1"/>
          </a:lnRef>
          <a:fillRef idx="0">
            <a:srgbClr val="FFFFFF"/>
          </a:fillRef>
          <a:effectRef idx="0">
            <a:srgbClr val="FFFFFF"/>
          </a:effectRef>
          <a:fontRef idx="minor">
            <a:schemeClr val="tx1"/>
          </a:fontRef>
        </p:style>
      </p:cxnSp>
      <p:sp>
        <p:nvSpPr>
          <p:cNvPr id="22" name="圆角矩形 21"/>
          <p:cNvSpPr/>
          <p:nvPr/>
        </p:nvSpPr>
        <p:spPr>
          <a:xfrm>
            <a:off x="7409815" y="2242820"/>
            <a:ext cx="2217420" cy="1054100"/>
          </a:xfrm>
          <a:prstGeom prst="roundRect">
            <a:avLst/>
          </a:prstGeom>
          <a:gradFill>
            <a:gsLst>
              <a:gs pos="2000">
                <a:srgbClr val="CDFBCD"/>
              </a:gs>
              <a:gs pos="67000">
                <a:srgbClr val="72D773"/>
              </a:gs>
              <a:gs pos="98000">
                <a:srgbClr val="72D673"/>
              </a:gs>
              <a:gs pos="35000">
                <a:srgbClr val="A9E4A9"/>
              </a:gs>
            </a:gsLst>
            <a:lin ang="16200000" scaled="0"/>
          </a:gradFill>
          <a:ln>
            <a:gradFill>
              <a:gsLst>
                <a:gs pos="2000">
                  <a:srgbClr val="CDFBCD"/>
                </a:gs>
                <a:gs pos="67000">
                  <a:srgbClr val="72D773"/>
                </a:gs>
                <a:gs pos="98000">
                  <a:srgbClr val="72D673"/>
                </a:gs>
                <a:gs pos="35000">
                  <a:srgbClr val="A9E4A9"/>
                </a:gs>
              </a:gsLst>
              <a:lin ang="16200000" scaled="0"/>
            </a:gra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3" name="文本框 22"/>
          <p:cNvSpPr txBox="1"/>
          <p:nvPr/>
        </p:nvSpPr>
        <p:spPr>
          <a:xfrm>
            <a:off x="7539355" y="2308860"/>
            <a:ext cx="1958340" cy="922020"/>
          </a:xfrm>
          <a:prstGeom prst="rect">
            <a:avLst/>
          </a:prstGeom>
          <a:noFill/>
        </p:spPr>
        <p:txBody>
          <a:bodyPr wrap="square" rtlCol="0">
            <a:spAutoFit/>
          </a:bodyPr>
          <a:p>
            <a:r>
              <a:rPr lang="zh-CN" altLang="en-US"/>
              <a:t>增加支抗牙数量，减少每步牙移动数量</a:t>
            </a:r>
            <a:endParaRPr lang="zh-CN" altLang="en-US"/>
          </a:p>
        </p:txBody>
      </p:sp>
      <p:cxnSp>
        <p:nvCxnSpPr>
          <p:cNvPr id="24" name="直接箭头连接符 23"/>
          <p:cNvCxnSpPr/>
          <p:nvPr/>
        </p:nvCxnSpPr>
        <p:spPr>
          <a:xfrm>
            <a:off x="9692640" y="2729230"/>
            <a:ext cx="948055" cy="0"/>
          </a:xfrm>
          <a:prstGeom prst="straightConnector1">
            <a:avLst/>
          </a:prstGeom>
          <a:ln>
            <a:gradFill>
              <a:gsLst>
                <a:gs pos="2000">
                  <a:srgbClr val="CDFBCD"/>
                </a:gs>
                <a:gs pos="67000">
                  <a:srgbClr val="72D773"/>
                </a:gs>
                <a:gs pos="98000">
                  <a:srgbClr val="72D673"/>
                </a:gs>
                <a:gs pos="35000">
                  <a:srgbClr val="A9E4A9"/>
                </a:gs>
              </a:gsLst>
              <a:lin ang="16200000" scaled="0"/>
            </a:gradFill>
            <a:tailEnd type="arrow"/>
          </a:ln>
        </p:spPr>
        <p:style>
          <a:lnRef idx="2">
            <a:schemeClr val="accent1"/>
          </a:lnRef>
          <a:fillRef idx="0">
            <a:srgbClr val="FFFFFF"/>
          </a:fillRef>
          <a:effectRef idx="0">
            <a:srgbClr val="FFFFFF"/>
          </a:effectRef>
          <a:fontRef idx="minor">
            <a:schemeClr val="tx1"/>
          </a:fontRef>
        </p:style>
      </p:cxnSp>
      <p:sp>
        <p:nvSpPr>
          <p:cNvPr id="25" name="圆角矩形 24"/>
          <p:cNvSpPr/>
          <p:nvPr/>
        </p:nvSpPr>
        <p:spPr>
          <a:xfrm>
            <a:off x="10706100" y="2465705"/>
            <a:ext cx="1473200" cy="527685"/>
          </a:xfrm>
          <a:prstGeom prst="roundRect">
            <a:avLst/>
          </a:prstGeom>
          <a:gradFill>
            <a:gsLst>
              <a:gs pos="2000">
                <a:srgbClr val="CDFBCD"/>
              </a:gs>
              <a:gs pos="67000">
                <a:srgbClr val="72D773"/>
              </a:gs>
              <a:gs pos="98000">
                <a:srgbClr val="72D673"/>
              </a:gs>
              <a:gs pos="35000">
                <a:srgbClr val="A9E4A9"/>
              </a:gs>
            </a:gsLst>
            <a:lin ang="16200000" scaled="0"/>
          </a:gradFill>
          <a:ln>
            <a:gradFill>
              <a:gsLst>
                <a:gs pos="2000">
                  <a:srgbClr val="CDFBCD"/>
                </a:gs>
                <a:gs pos="67000">
                  <a:srgbClr val="72D773"/>
                </a:gs>
                <a:gs pos="98000">
                  <a:srgbClr val="72D673"/>
                </a:gs>
                <a:gs pos="35000">
                  <a:srgbClr val="A9E4A9"/>
                </a:gs>
              </a:gsLst>
              <a:lin ang="16200000" scaled="0"/>
            </a:gra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a:solidFill>
                  <a:schemeClr val="tx1"/>
                </a:solidFill>
              </a:rPr>
              <a:t>分步设计</a:t>
            </a:r>
            <a:endParaRPr lang="zh-CN" altLang="en-US">
              <a:solidFill>
                <a:schemeClr val="tx1"/>
              </a:solidFill>
            </a:endParaRPr>
          </a:p>
        </p:txBody>
      </p:sp>
      <p:sp>
        <p:nvSpPr>
          <p:cNvPr id="26" name="圆角矩形 25"/>
          <p:cNvSpPr/>
          <p:nvPr/>
        </p:nvSpPr>
        <p:spPr>
          <a:xfrm>
            <a:off x="7539355" y="3778250"/>
            <a:ext cx="1895475" cy="527685"/>
          </a:xfrm>
          <a:prstGeom prst="roundRect">
            <a:avLst/>
          </a:prstGeom>
          <a:gradFill>
            <a:gsLst>
              <a:gs pos="2000">
                <a:srgbClr val="CDFBCD"/>
              </a:gs>
              <a:gs pos="67000">
                <a:srgbClr val="72D773"/>
              </a:gs>
              <a:gs pos="98000">
                <a:srgbClr val="72D673"/>
              </a:gs>
              <a:gs pos="35000">
                <a:srgbClr val="A9E4A9"/>
              </a:gs>
            </a:gsLst>
            <a:lin ang="16200000" scaled="0"/>
          </a:gradFill>
          <a:ln>
            <a:gradFill>
              <a:gsLst>
                <a:gs pos="2000">
                  <a:srgbClr val="CDFBCD"/>
                </a:gs>
                <a:gs pos="67000">
                  <a:srgbClr val="72D773"/>
                </a:gs>
                <a:gs pos="98000">
                  <a:srgbClr val="72D673"/>
                </a:gs>
                <a:gs pos="35000">
                  <a:srgbClr val="A9E4A9"/>
                </a:gs>
              </a:gsLst>
              <a:lin ang="16200000" scaled="0"/>
            </a:gra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a:solidFill>
                  <a:schemeClr val="tx1"/>
                </a:solidFill>
              </a:rPr>
              <a:t>颌间支抗</a:t>
            </a:r>
            <a:endParaRPr lang="zh-CN" altLang="en-US">
              <a:solidFill>
                <a:schemeClr val="tx1"/>
              </a:solidFill>
            </a:endParaRPr>
          </a:p>
        </p:txBody>
      </p:sp>
      <p:sp>
        <p:nvSpPr>
          <p:cNvPr id="27" name="圆角矩形 26"/>
          <p:cNvSpPr/>
          <p:nvPr/>
        </p:nvSpPr>
        <p:spPr>
          <a:xfrm>
            <a:off x="7539355" y="5107305"/>
            <a:ext cx="1895475" cy="527685"/>
          </a:xfrm>
          <a:prstGeom prst="roundRect">
            <a:avLst/>
          </a:prstGeom>
          <a:gradFill>
            <a:gsLst>
              <a:gs pos="2000">
                <a:srgbClr val="CDFBCD"/>
              </a:gs>
              <a:gs pos="67000">
                <a:srgbClr val="72D773"/>
              </a:gs>
              <a:gs pos="98000">
                <a:srgbClr val="72D673"/>
              </a:gs>
              <a:gs pos="35000">
                <a:srgbClr val="A9E4A9"/>
              </a:gs>
            </a:gsLst>
            <a:lin ang="16200000" scaled="0"/>
          </a:gradFill>
          <a:ln>
            <a:gradFill>
              <a:gsLst>
                <a:gs pos="2000">
                  <a:srgbClr val="CDFBCD"/>
                </a:gs>
                <a:gs pos="67000">
                  <a:srgbClr val="72D773"/>
                </a:gs>
                <a:gs pos="98000">
                  <a:srgbClr val="72D673"/>
                </a:gs>
                <a:gs pos="35000">
                  <a:srgbClr val="A9E4A9"/>
                </a:gs>
              </a:gsLst>
              <a:lin ang="16200000" scaled="0"/>
            </a:gra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a:solidFill>
                  <a:schemeClr val="tx1"/>
                </a:solidFill>
              </a:rPr>
              <a:t>支抗钉</a:t>
            </a:r>
            <a:endParaRPr lang="zh-CN" altLang="en-US">
              <a:solidFill>
                <a:schemeClr val="tx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grpSp>
        <p:nvGrpSpPr>
          <p:cNvPr id="8" name="组合 7"/>
          <p:cNvGrpSpPr/>
          <p:nvPr/>
        </p:nvGrpSpPr>
        <p:grpSpPr>
          <a:xfrm>
            <a:off x="514350" y="422042"/>
            <a:ext cx="5954561" cy="1110279"/>
            <a:chOff x="514350" y="422042"/>
            <a:chExt cx="5954561" cy="1110279"/>
          </a:xfrm>
        </p:grpSpPr>
        <p:pic>
          <p:nvPicPr>
            <p:cNvPr id="3" name="图片 2"/>
            <p:cNvPicPr>
              <a:picLocks noChangeAspect="1"/>
            </p:cNvPicPr>
            <p:nvPr/>
          </p:nvPicPr>
          <p:blipFill>
            <a:blip r:embed="rId1" cstate="screen"/>
            <a:stretch>
              <a:fillRect/>
            </a:stretch>
          </p:blipFill>
          <p:spPr>
            <a:xfrm>
              <a:off x="514350" y="422042"/>
              <a:ext cx="875127" cy="1110279"/>
            </a:xfrm>
            <a:prstGeom prst="rect">
              <a:avLst/>
            </a:prstGeom>
          </p:spPr>
        </p:pic>
        <p:sp>
          <p:nvSpPr>
            <p:cNvPr id="4" name="文本框 3"/>
            <p:cNvSpPr txBox="1"/>
            <p:nvPr/>
          </p:nvSpPr>
          <p:spPr>
            <a:xfrm>
              <a:off x="1389477" y="601950"/>
              <a:ext cx="4434079" cy="829945"/>
            </a:xfrm>
            <a:prstGeom prst="rect">
              <a:avLst/>
            </a:prstGeom>
            <a:noFill/>
          </p:spPr>
          <p:txBody>
            <a:bodyPr wrap="square" rtlCol="0">
              <a:spAutoFit/>
            </a:bodyPr>
            <a:lstStyle/>
            <a:p>
              <a:r>
                <a:rPr lang="en-US" altLang="zh-CN" sz="2800">
                  <a:solidFill>
                    <a:schemeClr val="bg1"/>
                  </a:solidFill>
                  <a:latin typeface="宋体" panose="02010600030101010101" pitchFamily="2" charset="-122"/>
                  <a:ea typeface="宋体" panose="02010600030101010101" pitchFamily="2" charset="-122"/>
                </a:rPr>
                <a:t>01/</a:t>
              </a:r>
              <a:r>
                <a:rPr lang="zh-CN" sz="2800">
                  <a:solidFill>
                    <a:schemeClr val="bg1"/>
                  </a:solidFill>
                </a:rPr>
                <a:t>支抗利用</a:t>
              </a:r>
              <a:endParaRPr lang="zh-CN" sz="2000">
                <a:solidFill>
                  <a:schemeClr val="bg1"/>
                </a:solidFill>
                <a:latin typeface="宋体" panose="02010600030101010101" pitchFamily="2" charset="-122"/>
                <a:ea typeface="宋体" panose="02010600030101010101" pitchFamily="2" charset="-122"/>
              </a:endParaRPr>
            </a:p>
            <a:p>
              <a:endParaRPr lang="zh-CN" altLang="en-US" sz="2000">
                <a:solidFill>
                  <a:schemeClr val="bg1"/>
                </a:solidFill>
                <a:latin typeface="宋体" panose="02010600030101010101" pitchFamily="2" charset="-122"/>
                <a:ea typeface="宋体" panose="02010600030101010101" pitchFamily="2" charset="-122"/>
              </a:endParaRPr>
            </a:p>
          </p:txBody>
        </p:sp>
        <p:cxnSp>
          <p:nvCxnSpPr>
            <p:cNvPr id="6" name="直接连接符 5"/>
            <p:cNvCxnSpPr/>
            <p:nvPr/>
          </p:nvCxnSpPr>
          <p:spPr>
            <a:xfrm>
              <a:off x="1524000" y="1224825"/>
              <a:ext cx="494491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 name="文本框 1"/>
          <p:cNvSpPr txBox="1"/>
          <p:nvPr>
            <p:custDataLst>
              <p:tags r:id="rId2"/>
            </p:custDataLst>
          </p:nvPr>
        </p:nvSpPr>
        <p:spPr>
          <a:xfrm>
            <a:off x="132715" y="1915795"/>
            <a:ext cx="11926570" cy="4399915"/>
          </a:xfrm>
          <a:prstGeom prst="rect">
            <a:avLst/>
          </a:prstGeom>
          <a:noFill/>
        </p:spPr>
        <p:txBody>
          <a:bodyPr wrap="square" rtlCol="0" anchor="t">
            <a:spAutoFit/>
          </a:bodyPr>
          <a:p>
            <a:pPr fontAlgn="auto">
              <a:lnSpc>
                <a:spcPct val="150000"/>
              </a:lnSpc>
            </a:pPr>
            <a:r>
              <a:rPr lang="zh-CN" altLang="en-US" sz="2800">
                <a:solidFill>
                  <a:schemeClr val="lt1"/>
                </a:solidFill>
                <a:latin typeface="汉仪中简黑简" charset="0"/>
                <a:cs typeface="汉仪中简黑简" charset="0"/>
              </a:rPr>
              <a:t>· 合理利用个性化步骤设计，充分利用颌内支抗，例如减少同时移动的牙齿，利用牙弓内其他牙作为支抗推磨牙向后创造间隙。</a:t>
            </a:r>
            <a:endParaRPr lang="zh-CN" altLang="en-US" sz="2800">
              <a:solidFill>
                <a:schemeClr val="lt1"/>
              </a:solidFill>
              <a:latin typeface="汉仪中简黑简" charset="0"/>
              <a:cs typeface="汉仪中简黑简" charset="0"/>
            </a:endParaRPr>
          </a:p>
          <a:p>
            <a:pPr fontAlgn="auto">
              <a:lnSpc>
                <a:spcPct val="150000"/>
              </a:lnSpc>
            </a:pPr>
            <a:endParaRPr lang="zh-CN" altLang="en-US" sz="2800">
              <a:solidFill>
                <a:schemeClr val="lt1"/>
              </a:solidFill>
              <a:latin typeface="汉仪中简黑简" charset="0"/>
              <a:cs typeface="汉仪中简黑简" charset="0"/>
            </a:endParaRPr>
          </a:p>
          <a:p>
            <a:pPr fontAlgn="auto">
              <a:lnSpc>
                <a:spcPct val="150000"/>
              </a:lnSpc>
            </a:pPr>
            <a:r>
              <a:rPr lang="zh-CN" altLang="en-US" sz="2800">
                <a:solidFill>
                  <a:schemeClr val="lt1"/>
                </a:solidFill>
                <a:latin typeface="汉仪中简黑简" charset="0"/>
                <a:cs typeface="汉仪中简黑简" charset="0"/>
              </a:rPr>
              <a:t>· 设计颌间和颌外支抗等辅助手段，加强磨牙远移过程找中的支抗控制，例如在远移过程中适时的添加Ⅱ类牵引或者种植支抗（参考由轻到重，根据患者临床复诊情况进行调整力值的原则）辅助进行支抗控制。</a:t>
            </a:r>
            <a:endParaRPr lang="zh-CN" altLang="en-US" sz="2800">
              <a:solidFill>
                <a:schemeClr val="lt1"/>
              </a:solidFill>
              <a:latin typeface="汉仪中简黑简" charset="0"/>
              <a:cs typeface="汉仪中简黑简" charset="0"/>
            </a:endParaRPr>
          </a:p>
          <a:p>
            <a:endParaRPr lang="zh-CN" altLang="en-US" sz="2800">
              <a:solidFill>
                <a:schemeClr val="lt1"/>
              </a:solidFill>
              <a:latin typeface="汉仪中简黑简" charset="0"/>
              <a:cs typeface="汉仪中简黑简"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grpSp>
        <p:nvGrpSpPr>
          <p:cNvPr id="8" name="组合 7"/>
          <p:cNvGrpSpPr/>
          <p:nvPr/>
        </p:nvGrpSpPr>
        <p:grpSpPr>
          <a:xfrm>
            <a:off x="514350" y="422042"/>
            <a:ext cx="5954561" cy="1110279"/>
            <a:chOff x="514350" y="422042"/>
            <a:chExt cx="5954561" cy="1110279"/>
          </a:xfrm>
        </p:grpSpPr>
        <p:pic>
          <p:nvPicPr>
            <p:cNvPr id="3" name="图片 2"/>
            <p:cNvPicPr>
              <a:picLocks noChangeAspect="1"/>
            </p:cNvPicPr>
            <p:nvPr/>
          </p:nvPicPr>
          <p:blipFill>
            <a:blip r:embed="rId1" cstate="screen"/>
            <a:stretch>
              <a:fillRect/>
            </a:stretch>
          </p:blipFill>
          <p:spPr>
            <a:xfrm>
              <a:off x="514350" y="422042"/>
              <a:ext cx="875127" cy="1110279"/>
            </a:xfrm>
            <a:prstGeom prst="rect">
              <a:avLst/>
            </a:prstGeom>
          </p:spPr>
        </p:pic>
        <p:sp>
          <p:nvSpPr>
            <p:cNvPr id="4" name="文本框 3"/>
            <p:cNvSpPr txBox="1"/>
            <p:nvPr/>
          </p:nvSpPr>
          <p:spPr>
            <a:xfrm>
              <a:off x="1389477" y="601950"/>
              <a:ext cx="4434079" cy="829945"/>
            </a:xfrm>
            <a:prstGeom prst="rect">
              <a:avLst/>
            </a:prstGeom>
            <a:noFill/>
          </p:spPr>
          <p:txBody>
            <a:bodyPr wrap="square" rtlCol="0">
              <a:spAutoFit/>
            </a:bodyPr>
            <a:lstStyle/>
            <a:p>
              <a:r>
                <a:rPr lang="en-US" altLang="zh-CN" sz="3200">
                  <a:solidFill>
                    <a:schemeClr val="bg1"/>
                  </a:solidFill>
                  <a:latin typeface="宋体" panose="02010600030101010101" pitchFamily="2" charset="-122"/>
                  <a:ea typeface="宋体" panose="02010600030101010101" pitchFamily="2" charset="-122"/>
                </a:rPr>
                <a:t>01/</a:t>
              </a:r>
              <a:r>
                <a:rPr lang="zh-CN" sz="2400">
                  <a:solidFill>
                    <a:schemeClr val="bg1"/>
                  </a:solidFill>
                  <a:latin typeface="宋体" panose="02010600030101010101" pitchFamily="2" charset="-122"/>
                  <a:ea typeface="宋体" panose="02010600030101010101" pitchFamily="2" charset="-122"/>
                  <a:sym typeface="+mn-ea"/>
                </a:rPr>
                <a:t>移动分步图</a:t>
              </a:r>
              <a:endParaRPr lang="zh-CN" sz="2400">
                <a:solidFill>
                  <a:schemeClr val="bg1"/>
                </a:solidFill>
                <a:latin typeface="宋体" panose="02010600030101010101" pitchFamily="2" charset="-122"/>
                <a:ea typeface="宋体" panose="02010600030101010101" pitchFamily="2" charset="-122"/>
              </a:endParaRPr>
            </a:p>
            <a:p>
              <a:endParaRPr lang="zh-CN" altLang="en-US" sz="1600">
                <a:solidFill>
                  <a:schemeClr val="bg1"/>
                </a:solidFill>
                <a:latin typeface="宋体" panose="02010600030101010101" pitchFamily="2" charset="-122"/>
                <a:ea typeface="宋体" panose="02010600030101010101" pitchFamily="2" charset="-122"/>
              </a:endParaRPr>
            </a:p>
          </p:txBody>
        </p:sp>
        <p:cxnSp>
          <p:nvCxnSpPr>
            <p:cNvPr id="6" name="直接连接符 5"/>
            <p:cNvCxnSpPr/>
            <p:nvPr/>
          </p:nvCxnSpPr>
          <p:spPr>
            <a:xfrm>
              <a:off x="1524000" y="1224825"/>
              <a:ext cx="494491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nvPicPr>
        <p:blipFill>
          <a:blip r:embed="rId2"/>
          <a:stretch>
            <a:fillRect/>
          </a:stretch>
        </p:blipFill>
        <p:spPr>
          <a:xfrm>
            <a:off x="944880" y="1684655"/>
            <a:ext cx="10016490" cy="3936365"/>
          </a:xfrm>
          <a:prstGeom prst="rect">
            <a:avLst/>
          </a:prstGeom>
        </p:spPr>
      </p:pic>
      <p:sp>
        <p:nvSpPr>
          <p:cNvPr id="5" name="文本框 4"/>
          <p:cNvSpPr txBox="1"/>
          <p:nvPr/>
        </p:nvSpPr>
        <p:spPr>
          <a:xfrm>
            <a:off x="2795905" y="5981700"/>
            <a:ext cx="6285865" cy="521970"/>
          </a:xfrm>
          <a:prstGeom prst="rect">
            <a:avLst/>
          </a:prstGeom>
          <a:noFill/>
        </p:spPr>
        <p:txBody>
          <a:bodyPr wrap="square" rtlCol="0">
            <a:spAutoFit/>
          </a:bodyPr>
          <a:p>
            <a:pPr algn="ctr"/>
            <a:r>
              <a:rPr lang="zh-CN" altLang="en-US" sz="2800">
                <a:solidFill>
                  <a:schemeClr val="bg1"/>
                </a:solidFill>
              </a:rPr>
              <a:t>序列化远中移动分步图</a:t>
            </a:r>
            <a:endParaRPr lang="zh-CN" altLang="en-US" sz="2800">
              <a:solidFill>
                <a:schemeClr val="bg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grpSp>
        <p:nvGrpSpPr>
          <p:cNvPr id="8" name="组合 7"/>
          <p:cNvGrpSpPr/>
          <p:nvPr/>
        </p:nvGrpSpPr>
        <p:grpSpPr>
          <a:xfrm>
            <a:off x="514350" y="422042"/>
            <a:ext cx="5954561" cy="1133043"/>
            <a:chOff x="514350" y="422042"/>
            <a:chExt cx="5954561" cy="1133043"/>
          </a:xfrm>
        </p:grpSpPr>
        <p:pic>
          <p:nvPicPr>
            <p:cNvPr id="3" name="图片 2"/>
            <p:cNvPicPr>
              <a:picLocks noChangeAspect="1"/>
            </p:cNvPicPr>
            <p:nvPr/>
          </p:nvPicPr>
          <p:blipFill>
            <a:blip r:embed="rId1" cstate="screen"/>
            <a:stretch>
              <a:fillRect/>
            </a:stretch>
          </p:blipFill>
          <p:spPr>
            <a:xfrm>
              <a:off x="514350" y="422042"/>
              <a:ext cx="875127" cy="1110279"/>
            </a:xfrm>
            <a:prstGeom prst="rect">
              <a:avLst/>
            </a:prstGeom>
          </p:spPr>
        </p:pic>
        <p:sp>
          <p:nvSpPr>
            <p:cNvPr id="4" name="文本框 3"/>
            <p:cNvSpPr txBox="1"/>
            <p:nvPr/>
          </p:nvSpPr>
          <p:spPr>
            <a:xfrm>
              <a:off x="1389477" y="601950"/>
              <a:ext cx="4434079" cy="953135"/>
            </a:xfrm>
            <a:prstGeom prst="rect">
              <a:avLst/>
            </a:prstGeom>
            <a:noFill/>
          </p:spPr>
          <p:txBody>
            <a:bodyPr wrap="square" rtlCol="0">
              <a:spAutoFit/>
            </a:bodyPr>
            <a:lstStyle/>
            <a:p>
              <a:r>
                <a:rPr lang="en-US" altLang="zh-CN" sz="2800">
                  <a:solidFill>
                    <a:schemeClr val="bg1"/>
                  </a:solidFill>
                </a:rPr>
                <a:t>01/</a:t>
              </a:r>
              <a:r>
                <a:rPr lang="zh-CN" sz="2800">
                  <a:solidFill>
                    <a:schemeClr val="bg1"/>
                  </a:solidFill>
                </a:rPr>
                <a:t>时间与支抗的合理分配</a:t>
              </a:r>
              <a:endParaRPr lang="zh-CN" sz="2800">
                <a:solidFill>
                  <a:schemeClr val="bg1"/>
                </a:solidFill>
              </a:endParaRPr>
            </a:p>
            <a:p>
              <a:endParaRPr lang="zh-CN" altLang="en-US" sz="2800">
                <a:solidFill>
                  <a:schemeClr val="bg1"/>
                </a:solidFill>
              </a:endParaRPr>
            </a:p>
          </p:txBody>
        </p:sp>
        <p:cxnSp>
          <p:nvCxnSpPr>
            <p:cNvPr id="6" name="直接连接符 5"/>
            <p:cNvCxnSpPr/>
            <p:nvPr/>
          </p:nvCxnSpPr>
          <p:spPr>
            <a:xfrm>
              <a:off x="1524000" y="1224825"/>
              <a:ext cx="494491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 name="文本框 1"/>
          <p:cNvSpPr txBox="1"/>
          <p:nvPr>
            <p:custDataLst>
              <p:tags r:id="rId2"/>
            </p:custDataLst>
          </p:nvPr>
        </p:nvSpPr>
        <p:spPr>
          <a:xfrm>
            <a:off x="150495" y="1641475"/>
            <a:ext cx="11891645" cy="4615815"/>
          </a:xfrm>
          <a:prstGeom prst="rect">
            <a:avLst/>
          </a:prstGeom>
          <a:noFill/>
        </p:spPr>
        <p:txBody>
          <a:bodyPr wrap="square" rtlCol="0" anchor="t">
            <a:spAutoFit/>
          </a:bodyPr>
          <a:p>
            <a:pPr fontAlgn="auto">
              <a:lnSpc>
                <a:spcPct val="150000"/>
              </a:lnSpc>
            </a:pPr>
            <a:r>
              <a:rPr lang="en-US" altLang="zh-CN" sz="2800">
                <a:solidFill>
                  <a:schemeClr val="lt1"/>
                </a:solidFill>
                <a:latin typeface="汉仪中简黑简" charset="0"/>
                <a:cs typeface="汉仪中简黑简" charset="0"/>
              </a:rPr>
              <a:t>        </a:t>
            </a:r>
            <a:r>
              <a:rPr lang="zh-CN" altLang="en-US" sz="2800">
                <a:solidFill>
                  <a:schemeClr val="lt1"/>
                </a:solidFill>
                <a:latin typeface="汉仪中简黑简" charset="0"/>
                <a:cs typeface="汉仪中简黑简" charset="0"/>
              </a:rPr>
              <a:t>进行磨牙远移的过程中，同时移动的牙齿越多，对支抗的要求越高，在支抗和时间之间取得平衡，在治疗中可以根据临床实际情况进行选用。</a:t>
            </a:r>
            <a:endParaRPr lang="zh-CN" altLang="en-US" sz="2800">
              <a:solidFill>
                <a:schemeClr val="lt1"/>
              </a:solidFill>
              <a:latin typeface="汉仪中简黑简" charset="0"/>
              <a:cs typeface="汉仪中简黑简" charset="0"/>
            </a:endParaRPr>
          </a:p>
          <a:p>
            <a:pPr fontAlgn="auto">
              <a:lnSpc>
                <a:spcPct val="150000"/>
              </a:lnSpc>
            </a:pPr>
            <a:endParaRPr lang="zh-CN" altLang="en-US" sz="2800">
              <a:solidFill>
                <a:schemeClr val="lt1"/>
              </a:solidFill>
              <a:latin typeface="汉仪中简黑简" charset="0"/>
              <a:cs typeface="汉仪中简黑简" charset="0"/>
            </a:endParaRPr>
          </a:p>
          <a:p>
            <a:pPr fontAlgn="auto">
              <a:lnSpc>
                <a:spcPct val="150000"/>
              </a:lnSpc>
            </a:pPr>
            <a:r>
              <a:rPr lang="zh-CN" altLang="en-US" sz="2800">
                <a:solidFill>
                  <a:schemeClr val="lt1"/>
                </a:solidFill>
                <a:latin typeface="汉仪中简黑简" charset="0"/>
                <a:cs typeface="汉仪中简黑简" charset="0"/>
              </a:rPr>
              <a:t>    </a:t>
            </a:r>
            <a:r>
              <a:rPr lang="en-US" altLang="zh-CN" sz="2800">
                <a:solidFill>
                  <a:schemeClr val="lt1"/>
                </a:solidFill>
                <a:latin typeface="汉仪中简黑简" charset="0"/>
                <a:cs typeface="汉仪中简黑简" charset="0"/>
              </a:rPr>
              <a:t>    </a:t>
            </a:r>
            <a:r>
              <a:rPr lang="zh-CN" altLang="en-US" sz="2800">
                <a:solidFill>
                  <a:schemeClr val="lt1"/>
                </a:solidFill>
                <a:latin typeface="汉仪中简黑简" charset="0"/>
                <a:cs typeface="汉仪中简黑简" charset="0"/>
              </a:rPr>
              <a:t>如果医生和患者对于时间要求较高，可根据具体的临床实际以及医生的经验，适当增加同时移动的牙齿以缩短步骤，但是此时常常需要更好的支抗控制，例如种植支抗等。</a:t>
            </a:r>
            <a:endParaRPr lang="zh-CN" altLang="en-US" sz="2800">
              <a:solidFill>
                <a:schemeClr val="lt1"/>
              </a:solidFill>
              <a:latin typeface="汉仪中简黑简" charset="0"/>
              <a:cs typeface="汉仪中简黑简"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grpSp>
        <p:nvGrpSpPr>
          <p:cNvPr id="8" name="组合 7"/>
          <p:cNvGrpSpPr/>
          <p:nvPr/>
        </p:nvGrpSpPr>
        <p:grpSpPr>
          <a:xfrm>
            <a:off x="514350" y="422042"/>
            <a:ext cx="5954561" cy="1378788"/>
            <a:chOff x="514350" y="422042"/>
            <a:chExt cx="5954561" cy="1378788"/>
          </a:xfrm>
        </p:grpSpPr>
        <p:pic>
          <p:nvPicPr>
            <p:cNvPr id="3" name="图片 2"/>
            <p:cNvPicPr>
              <a:picLocks noChangeAspect="1"/>
            </p:cNvPicPr>
            <p:nvPr/>
          </p:nvPicPr>
          <p:blipFill>
            <a:blip r:embed="rId1" cstate="screen"/>
            <a:stretch>
              <a:fillRect/>
            </a:stretch>
          </p:blipFill>
          <p:spPr>
            <a:xfrm>
              <a:off x="514350" y="422042"/>
              <a:ext cx="875127" cy="1110279"/>
            </a:xfrm>
            <a:prstGeom prst="rect">
              <a:avLst/>
            </a:prstGeom>
          </p:spPr>
        </p:pic>
        <p:sp>
          <p:nvSpPr>
            <p:cNvPr id="4" name="文本框 3"/>
            <p:cNvSpPr txBox="1"/>
            <p:nvPr/>
          </p:nvSpPr>
          <p:spPr>
            <a:xfrm>
              <a:off x="1389477" y="601950"/>
              <a:ext cx="4434079" cy="1198880"/>
            </a:xfrm>
            <a:prstGeom prst="rect">
              <a:avLst/>
            </a:prstGeom>
            <a:noFill/>
          </p:spPr>
          <p:txBody>
            <a:bodyPr wrap="square" rtlCol="0">
              <a:spAutoFit/>
            </a:bodyPr>
            <a:lstStyle/>
            <a:p>
              <a:r>
                <a:rPr lang="en-US" altLang="zh-CN" sz="3200">
                  <a:solidFill>
                    <a:schemeClr val="bg1"/>
                  </a:solidFill>
                  <a:latin typeface="宋体" panose="02010600030101010101" pitchFamily="2" charset="-122"/>
                  <a:ea typeface="宋体" panose="02010600030101010101" pitchFamily="2" charset="-122"/>
                </a:rPr>
                <a:t>01/</a:t>
              </a:r>
              <a:r>
                <a:rPr lang="zh-CN" altLang="en-US" sz="2400">
                  <a:solidFill>
                    <a:schemeClr val="bg1"/>
                  </a:solidFill>
                  <a:latin typeface="汉仪中简黑简" charset="0"/>
                  <a:cs typeface="汉仪中简黑简" charset="0"/>
                  <a:sym typeface="+mn-ea"/>
                </a:rPr>
                <a:t>确保前牙转矩控制</a:t>
              </a:r>
              <a:endParaRPr lang="zh-CN" altLang="en-US" sz="2400">
                <a:solidFill>
                  <a:schemeClr val="accent1"/>
                </a:solidFill>
                <a:latin typeface="汉仪中简黑简" charset="0"/>
                <a:cs typeface="汉仪中简黑简" charset="0"/>
              </a:endParaRPr>
            </a:p>
            <a:p>
              <a:endParaRPr lang="zh-CN" sz="2400">
                <a:solidFill>
                  <a:schemeClr val="bg1"/>
                </a:solidFill>
                <a:latin typeface="宋体" panose="02010600030101010101" pitchFamily="2" charset="-122"/>
                <a:ea typeface="宋体" panose="02010600030101010101" pitchFamily="2" charset="-122"/>
              </a:endParaRPr>
            </a:p>
            <a:p>
              <a:endParaRPr lang="zh-CN" altLang="en-US" sz="1600">
                <a:solidFill>
                  <a:schemeClr val="bg1"/>
                </a:solidFill>
                <a:latin typeface="宋体" panose="02010600030101010101" pitchFamily="2" charset="-122"/>
                <a:ea typeface="宋体" panose="02010600030101010101" pitchFamily="2" charset="-122"/>
              </a:endParaRPr>
            </a:p>
          </p:txBody>
        </p:sp>
        <p:cxnSp>
          <p:nvCxnSpPr>
            <p:cNvPr id="6" name="直接连接符 5"/>
            <p:cNvCxnSpPr/>
            <p:nvPr/>
          </p:nvCxnSpPr>
          <p:spPr>
            <a:xfrm>
              <a:off x="1524000" y="1224825"/>
              <a:ext cx="494491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5" name="图片 4"/>
          <p:cNvPicPr>
            <a:picLocks noChangeAspect="1"/>
          </p:cNvPicPr>
          <p:nvPr/>
        </p:nvPicPr>
        <p:blipFill>
          <a:blip r:embed="rId2"/>
          <a:stretch>
            <a:fillRect/>
          </a:stretch>
        </p:blipFill>
        <p:spPr>
          <a:xfrm>
            <a:off x="149860" y="2849880"/>
            <a:ext cx="7131685" cy="3319145"/>
          </a:xfrm>
          <a:prstGeom prst="rect">
            <a:avLst/>
          </a:prstGeom>
        </p:spPr>
      </p:pic>
      <p:sp>
        <p:nvSpPr>
          <p:cNvPr id="7" name="文本框 6"/>
          <p:cNvSpPr txBox="1"/>
          <p:nvPr>
            <p:custDataLst>
              <p:tags r:id="rId3"/>
            </p:custDataLst>
          </p:nvPr>
        </p:nvSpPr>
        <p:spPr>
          <a:xfrm>
            <a:off x="7374890" y="2935605"/>
            <a:ext cx="4791075" cy="2861310"/>
          </a:xfrm>
          <a:prstGeom prst="rect">
            <a:avLst/>
          </a:prstGeom>
          <a:noFill/>
        </p:spPr>
        <p:txBody>
          <a:bodyPr wrap="square" rtlCol="0" anchor="t">
            <a:spAutoFit/>
          </a:bodyPr>
          <a:p>
            <a:pPr fontAlgn="auto">
              <a:lnSpc>
                <a:spcPct val="150000"/>
              </a:lnSpc>
            </a:pPr>
            <a:r>
              <a:rPr lang="en-US" altLang="zh-CN" sz="2400">
                <a:solidFill>
                  <a:schemeClr val="lt1"/>
                </a:solidFill>
                <a:latin typeface="汉仪中简黑简" charset="0"/>
                <a:cs typeface="汉仪中简黑简" charset="0"/>
              </a:rPr>
              <a:t>       </a:t>
            </a:r>
            <a:r>
              <a:rPr lang="zh-CN" altLang="en-US" sz="2400">
                <a:solidFill>
                  <a:schemeClr val="lt1"/>
                </a:solidFill>
                <a:latin typeface="汉仪中简黑简" charset="0"/>
                <a:cs typeface="汉仪中简黑简" charset="0"/>
              </a:rPr>
              <a:t>当后牙远移后产生间隙后，前牙开始利用间隙进行内收，过程中为了保证内收的顺利进行，需要确保转矩控制，以保证牙齿移动的安全性和有效性。</a:t>
            </a:r>
            <a:endParaRPr lang="zh-CN" altLang="en-US" sz="2400">
              <a:solidFill>
                <a:schemeClr val="lt1"/>
              </a:solidFill>
              <a:latin typeface="汉仪中简黑简" charset="0"/>
              <a:cs typeface="汉仪中简黑简"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grpSp>
        <p:nvGrpSpPr>
          <p:cNvPr id="8" name="组合 7"/>
          <p:cNvGrpSpPr/>
          <p:nvPr/>
        </p:nvGrpSpPr>
        <p:grpSpPr>
          <a:xfrm>
            <a:off x="514350" y="422042"/>
            <a:ext cx="5954561" cy="1110279"/>
            <a:chOff x="514350" y="422042"/>
            <a:chExt cx="5954561" cy="1110279"/>
          </a:xfrm>
        </p:grpSpPr>
        <p:pic>
          <p:nvPicPr>
            <p:cNvPr id="3" name="图片 2"/>
            <p:cNvPicPr>
              <a:picLocks noChangeAspect="1"/>
            </p:cNvPicPr>
            <p:nvPr/>
          </p:nvPicPr>
          <p:blipFill>
            <a:blip r:embed="rId1" cstate="screen"/>
            <a:stretch>
              <a:fillRect/>
            </a:stretch>
          </p:blipFill>
          <p:spPr>
            <a:xfrm>
              <a:off x="514350" y="422042"/>
              <a:ext cx="875127" cy="1110279"/>
            </a:xfrm>
            <a:prstGeom prst="rect">
              <a:avLst/>
            </a:prstGeom>
          </p:spPr>
        </p:pic>
        <p:sp>
          <p:nvSpPr>
            <p:cNvPr id="4" name="文本框 3"/>
            <p:cNvSpPr txBox="1"/>
            <p:nvPr/>
          </p:nvSpPr>
          <p:spPr>
            <a:xfrm>
              <a:off x="1389477" y="601950"/>
              <a:ext cx="4434079" cy="829945"/>
            </a:xfrm>
            <a:prstGeom prst="rect">
              <a:avLst/>
            </a:prstGeom>
            <a:noFill/>
          </p:spPr>
          <p:txBody>
            <a:bodyPr wrap="square" rtlCol="0">
              <a:spAutoFit/>
            </a:bodyPr>
            <a:lstStyle/>
            <a:p>
              <a:r>
                <a:rPr lang="en-US" altLang="zh-CN" sz="3200">
                  <a:solidFill>
                    <a:schemeClr val="bg1"/>
                  </a:solidFill>
                  <a:latin typeface="宋体" panose="02010600030101010101" pitchFamily="2" charset="-122"/>
                  <a:ea typeface="宋体" panose="02010600030101010101" pitchFamily="2" charset="-122"/>
                </a:rPr>
                <a:t>01/</a:t>
              </a:r>
              <a:r>
                <a:rPr lang="zh-CN" sz="2400">
                  <a:solidFill>
                    <a:schemeClr val="bg1"/>
                  </a:solidFill>
                  <a:latin typeface="宋体" panose="02010600030101010101" pitchFamily="2" charset="-122"/>
                  <a:ea typeface="宋体" panose="02010600030101010101" pitchFamily="2" charset="-122"/>
                  <a:sym typeface="+mn-ea"/>
                </a:rPr>
                <a:t>前牙转矩控制</a:t>
              </a:r>
              <a:endParaRPr lang="zh-CN" sz="2400">
                <a:solidFill>
                  <a:schemeClr val="bg1"/>
                </a:solidFill>
                <a:latin typeface="宋体" panose="02010600030101010101" pitchFamily="2" charset="-122"/>
                <a:ea typeface="宋体" panose="02010600030101010101" pitchFamily="2" charset="-122"/>
              </a:endParaRPr>
            </a:p>
            <a:p>
              <a:endParaRPr lang="zh-CN" altLang="en-US" sz="1600">
                <a:solidFill>
                  <a:schemeClr val="bg1"/>
                </a:solidFill>
                <a:latin typeface="宋体" panose="02010600030101010101" pitchFamily="2" charset="-122"/>
                <a:ea typeface="宋体" panose="02010600030101010101" pitchFamily="2" charset="-122"/>
              </a:endParaRPr>
            </a:p>
          </p:txBody>
        </p:sp>
        <p:cxnSp>
          <p:nvCxnSpPr>
            <p:cNvPr id="6" name="直接连接符 5"/>
            <p:cNvCxnSpPr/>
            <p:nvPr/>
          </p:nvCxnSpPr>
          <p:spPr>
            <a:xfrm>
              <a:off x="1524000" y="1224825"/>
              <a:ext cx="494491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9" name="圆角矩形 8"/>
          <p:cNvSpPr/>
          <p:nvPr/>
        </p:nvSpPr>
        <p:spPr>
          <a:xfrm>
            <a:off x="594995" y="2914650"/>
            <a:ext cx="2271395" cy="1412875"/>
          </a:xfrm>
          <a:prstGeom prst="roundRect">
            <a:avLst/>
          </a:prstGeom>
          <a:gradFill>
            <a:gsLst>
              <a:gs pos="2000">
                <a:srgbClr val="CDFBCD"/>
              </a:gs>
              <a:gs pos="67000">
                <a:srgbClr val="72D773"/>
              </a:gs>
              <a:gs pos="98000">
                <a:srgbClr val="72D673"/>
              </a:gs>
              <a:gs pos="35000">
                <a:srgbClr val="A9E4A9"/>
              </a:gs>
            </a:gsLst>
            <a:lin ang="16200000" scaled="0"/>
          </a:gra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2800">
                <a:solidFill>
                  <a:schemeClr val="tx1"/>
                </a:solidFill>
              </a:rPr>
              <a:t>确保前牙转矩控制</a:t>
            </a:r>
            <a:endParaRPr lang="zh-CN" altLang="en-US" sz="2800">
              <a:solidFill>
                <a:schemeClr val="tx1"/>
              </a:solidFill>
            </a:endParaRPr>
          </a:p>
        </p:txBody>
      </p:sp>
      <p:cxnSp>
        <p:nvCxnSpPr>
          <p:cNvPr id="10" name="直接连接符 9"/>
          <p:cNvCxnSpPr/>
          <p:nvPr/>
        </p:nvCxnSpPr>
        <p:spPr>
          <a:xfrm flipV="1">
            <a:off x="2912745" y="2322195"/>
            <a:ext cx="1573530" cy="590550"/>
          </a:xfrm>
          <a:prstGeom prst="line">
            <a:avLst/>
          </a:prstGeom>
          <a:ln>
            <a:gradFill>
              <a:gsLst>
                <a:gs pos="2000">
                  <a:srgbClr val="CDFBCD"/>
                </a:gs>
                <a:gs pos="67000">
                  <a:srgbClr val="72D773"/>
                </a:gs>
                <a:gs pos="98000">
                  <a:srgbClr val="72D673"/>
                </a:gs>
                <a:gs pos="35000">
                  <a:srgbClr val="A9E4A9"/>
                </a:gs>
              </a:gsLst>
              <a:lin ang="16200000" scaled="0"/>
            </a:gradFill>
          </a:ln>
        </p:spPr>
        <p:style>
          <a:lnRef idx="2">
            <a:schemeClr val="accent1"/>
          </a:lnRef>
          <a:fillRef idx="0">
            <a:srgbClr val="FFFFFF"/>
          </a:fillRef>
          <a:effectRef idx="0">
            <a:srgbClr val="FFFFFF"/>
          </a:effectRef>
          <a:fontRef idx="minor">
            <a:schemeClr val="tx1"/>
          </a:fontRef>
        </p:style>
      </p:cxnSp>
      <p:cxnSp>
        <p:nvCxnSpPr>
          <p:cNvPr id="11" name="直接连接符 10"/>
          <p:cNvCxnSpPr/>
          <p:nvPr/>
        </p:nvCxnSpPr>
        <p:spPr>
          <a:xfrm flipV="1">
            <a:off x="2912745" y="3599815"/>
            <a:ext cx="1901825" cy="11430"/>
          </a:xfrm>
          <a:prstGeom prst="line">
            <a:avLst/>
          </a:prstGeom>
          <a:ln>
            <a:gradFill>
              <a:gsLst>
                <a:gs pos="2000">
                  <a:srgbClr val="CDFBCD"/>
                </a:gs>
                <a:gs pos="67000">
                  <a:srgbClr val="72D773"/>
                </a:gs>
                <a:gs pos="98000">
                  <a:srgbClr val="72D673"/>
                </a:gs>
                <a:gs pos="35000">
                  <a:srgbClr val="A9E4A9"/>
                </a:gs>
              </a:gsLst>
              <a:lin ang="16200000" scaled="0"/>
            </a:gradFill>
          </a:ln>
        </p:spPr>
        <p:style>
          <a:lnRef idx="2">
            <a:schemeClr val="accent1"/>
          </a:lnRef>
          <a:fillRef idx="0">
            <a:srgbClr val="FFFFFF"/>
          </a:fillRef>
          <a:effectRef idx="0">
            <a:srgbClr val="FFFFFF"/>
          </a:effectRef>
          <a:fontRef idx="minor">
            <a:schemeClr val="tx1"/>
          </a:fontRef>
        </p:style>
      </p:cxnSp>
      <p:cxnSp>
        <p:nvCxnSpPr>
          <p:cNvPr id="12" name="直接连接符 11"/>
          <p:cNvCxnSpPr/>
          <p:nvPr/>
        </p:nvCxnSpPr>
        <p:spPr>
          <a:xfrm>
            <a:off x="2912745" y="4135120"/>
            <a:ext cx="1671955" cy="860425"/>
          </a:xfrm>
          <a:prstGeom prst="line">
            <a:avLst/>
          </a:prstGeom>
          <a:ln>
            <a:gradFill>
              <a:gsLst>
                <a:gs pos="2000">
                  <a:srgbClr val="CDFBCD"/>
                </a:gs>
                <a:gs pos="67000">
                  <a:srgbClr val="72D773"/>
                </a:gs>
                <a:gs pos="98000">
                  <a:srgbClr val="72D673"/>
                </a:gs>
                <a:gs pos="35000">
                  <a:srgbClr val="A9E4A9"/>
                </a:gs>
              </a:gsLst>
              <a:lin ang="16200000" scaled="0"/>
            </a:gradFill>
          </a:ln>
        </p:spPr>
        <p:style>
          <a:lnRef idx="2">
            <a:schemeClr val="accent1"/>
          </a:lnRef>
          <a:fillRef idx="0">
            <a:srgbClr val="FFFFFF"/>
          </a:fillRef>
          <a:effectRef idx="0">
            <a:srgbClr val="FFFFFF"/>
          </a:effectRef>
          <a:fontRef idx="minor">
            <a:schemeClr val="tx1"/>
          </a:fontRef>
        </p:style>
      </p:cxnSp>
      <p:sp>
        <p:nvSpPr>
          <p:cNvPr id="13" name="圆角矩形 12"/>
          <p:cNvSpPr/>
          <p:nvPr/>
        </p:nvSpPr>
        <p:spPr>
          <a:xfrm>
            <a:off x="4584700" y="1991360"/>
            <a:ext cx="1895475" cy="527685"/>
          </a:xfrm>
          <a:prstGeom prst="roundRect">
            <a:avLst/>
          </a:prstGeom>
          <a:gradFill>
            <a:gsLst>
              <a:gs pos="2000">
                <a:srgbClr val="CDFBCD"/>
              </a:gs>
              <a:gs pos="67000">
                <a:srgbClr val="72D773"/>
              </a:gs>
              <a:gs pos="98000">
                <a:srgbClr val="72D673"/>
              </a:gs>
              <a:gs pos="35000">
                <a:srgbClr val="A9E4A9"/>
              </a:gs>
            </a:gsLst>
            <a:lin ang="16200000" scaled="0"/>
          </a:gradFill>
          <a:ln>
            <a:gradFill>
              <a:gsLst>
                <a:gs pos="2000">
                  <a:srgbClr val="CDFBCD"/>
                </a:gs>
                <a:gs pos="67000">
                  <a:srgbClr val="72D773"/>
                </a:gs>
                <a:gs pos="98000">
                  <a:srgbClr val="72D673"/>
                </a:gs>
                <a:gs pos="35000">
                  <a:srgbClr val="A9E4A9"/>
                </a:gs>
              </a:gsLst>
              <a:lin ang="16200000" scaled="0"/>
            </a:gra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2000">
                <a:solidFill>
                  <a:schemeClr val="tx1"/>
                </a:solidFill>
              </a:rPr>
              <a:t>过矫治设计</a:t>
            </a:r>
            <a:endParaRPr lang="zh-CN" altLang="en-US" sz="2000">
              <a:solidFill>
                <a:schemeClr val="tx1"/>
              </a:solidFill>
            </a:endParaRPr>
          </a:p>
        </p:txBody>
      </p:sp>
      <p:sp>
        <p:nvSpPr>
          <p:cNvPr id="14" name="圆角矩形 13"/>
          <p:cNvSpPr/>
          <p:nvPr/>
        </p:nvSpPr>
        <p:spPr>
          <a:xfrm>
            <a:off x="4814570" y="3321685"/>
            <a:ext cx="2826385" cy="527685"/>
          </a:xfrm>
          <a:prstGeom prst="roundRect">
            <a:avLst/>
          </a:prstGeom>
          <a:gradFill>
            <a:gsLst>
              <a:gs pos="2000">
                <a:srgbClr val="CDFBCD"/>
              </a:gs>
              <a:gs pos="67000">
                <a:srgbClr val="72D773"/>
              </a:gs>
              <a:gs pos="98000">
                <a:srgbClr val="72D673"/>
              </a:gs>
              <a:gs pos="35000">
                <a:srgbClr val="A9E4A9"/>
              </a:gs>
            </a:gsLst>
            <a:lin ang="16200000" scaled="0"/>
          </a:gradFill>
          <a:ln>
            <a:gradFill>
              <a:gsLst>
                <a:gs pos="2000">
                  <a:srgbClr val="CDFBCD"/>
                </a:gs>
                <a:gs pos="67000">
                  <a:srgbClr val="72D773"/>
                </a:gs>
                <a:gs pos="98000">
                  <a:srgbClr val="72D673"/>
                </a:gs>
                <a:gs pos="35000">
                  <a:srgbClr val="A9E4A9"/>
                </a:gs>
              </a:gsLst>
              <a:lin ang="16200000" scaled="0"/>
            </a:gra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a:solidFill>
                  <a:schemeClr val="tx1"/>
                </a:solidFill>
                <a:sym typeface="+mn-ea"/>
              </a:rPr>
              <a:t>前牙内收时的步骤设计</a:t>
            </a:r>
            <a:endParaRPr lang="zh-CN" altLang="en-US"/>
          </a:p>
        </p:txBody>
      </p:sp>
      <p:sp>
        <p:nvSpPr>
          <p:cNvPr id="15" name="圆角矩形 14"/>
          <p:cNvSpPr/>
          <p:nvPr/>
        </p:nvSpPr>
        <p:spPr>
          <a:xfrm>
            <a:off x="4711700" y="4692015"/>
            <a:ext cx="1895475" cy="527685"/>
          </a:xfrm>
          <a:prstGeom prst="roundRect">
            <a:avLst/>
          </a:prstGeom>
          <a:gradFill>
            <a:gsLst>
              <a:gs pos="2000">
                <a:srgbClr val="CDFBCD"/>
              </a:gs>
              <a:gs pos="67000">
                <a:srgbClr val="72D773"/>
              </a:gs>
              <a:gs pos="98000">
                <a:srgbClr val="72D673"/>
              </a:gs>
              <a:gs pos="35000">
                <a:srgbClr val="A9E4A9"/>
              </a:gs>
            </a:gsLst>
            <a:lin ang="16200000" scaled="0"/>
          </a:gradFill>
          <a:ln>
            <a:gradFill>
              <a:gsLst>
                <a:gs pos="2000">
                  <a:srgbClr val="CDFBCD"/>
                </a:gs>
                <a:gs pos="67000">
                  <a:srgbClr val="72D773"/>
                </a:gs>
                <a:gs pos="98000">
                  <a:srgbClr val="72D673"/>
                </a:gs>
                <a:gs pos="35000">
                  <a:srgbClr val="A9E4A9"/>
                </a:gs>
              </a:gsLst>
              <a:lin ang="16200000" scaled="0"/>
            </a:gra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a:solidFill>
                  <a:schemeClr val="tx1"/>
                </a:solidFill>
                <a:sym typeface="+mn-ea"/>
              </a:rPr>
              <a:t>转矩嵴的应用</a:t>
            </a:r>
            <a:endParaRPr lang="zh-CN" altLang="en-US"/>
          </a:p>
        </p:txBody>
      </p:sp>
      <p:cxnSp>
        <p:nvCxnSpPr>
          <p:cNvPr id="5" name="直接连接符 4"/>
          <p:cNvCxnSpPr/>
          <p:nvPr/>
        </p:nvCxnSpPr>
        <p:spPr>
          <a:xfrm>
            <a:off x="6971030" y="2219325"/>
            <a:ext cx="2160905" cy="967105"/>
          </a:xfrm>
          <a:prstGeom prst="line">
            <a:avLst/>
          </a:prstGeom>
          <a:ln>
            <a:gradFill>
              <a:gsLst>
                <a:gs pos="2000">
                  <a:srgbClr val="CDFBCD"/>
                </a:gs>
                <a:gs pos="67000">
                  <a:srgbClr val="72D773"/>
                </a:gs>
                <a:gs pos="98000">
                  <a:srgbClr val="72D673"/>
                </a:gs>
                <a:gs pos="35000">
                  <a:srgbClr val="A9E4A9"/>
                </a:gs>
              </a:gsLst>
              <a:lin ang="16200000" scaled="0"/>
            </a:gradFill>
          </a:ln>
        </p:spPr>
        <p:style>
          <a:lnRef idx="2">
            <a:schemeClr val="accent1"/>
          </a:lnRef>
          <a:fillRef idx="0">
            <a:srgbClr val="FFFFFF"/>
          </a:fillRef>
          <a:effectRef idx="0">
            <a:srgbClr val="FFFFFF"/>
          </a:effectRef>
          <a:fontRef idx="minor">
            <a:schemeClr val="tx1"/>
          </a:fontRef>
        </p:style>
      </p:cxnSp>
      <p:cxnSp>
        <p:nvCxnSpPr>
          <p:cNvPr id="7" name="直接连接符 6"/>
          <p:cNvCxnSpPr/>
          <p:nvPr/>
        </p:nvCxnSpPr>
        <p:spPr>
          <a:xfrm flipV="1">
            <a:off x="7726045" y="3608705"/>
            <a:ext cx="1477645" cy="2540"/>
          </a:xfrm>
          <a:prstGeom prst="line">
            <a:avLst/>
          </a:prstGeom>
          <a:ln>
            <a:gradFill>
              <a:gsLst>
                <a:gs pos="2000">
                  <a:srgbClr val="CDFBCD"/>
                </a:gs>
                <a:gs pos="67000">
                  <a:srgbClr val="72D773"/>
                </a:gs>
                <a:gs pos="98000">
                  <a:srgbClr val="72D673"/>
                </a:gs>
                <a:gs pos="35000">
                  <a:srgbClr val="A9E4A9"/>
                </a:gs>
              </a:gsLst>
              <a:lin ang="16200000" scaled="0"/>
            </a:gradFill>
          </a:ln>
        </p:spPr>
        <p:style>
          <a:lnRef idx="2">
            <a:schemeClr val="accent1"/>
          </a:lnRef>
          <a:fillRef idx="0">
            <a:srgbClr val="FFFFFF"/>
          </a:fillRef>
          <a:effectRef idx="0">
            <a:srgbClr val="FFFFFF"/>
          </a:effectRef>
          <a:fontRef idx="minor">
            <a:schemeClr val="tx1"/>
          </a:fontRef>
        </p:style>
      </p:cxnSp>
      <p:cxnSp>
        <p:nvCxnSpPr>
          <p:cNvPr id="16" name="直接连接符 15"/>
          <p:cNvCxnSpPr/>
          <p:nvPr/>
        </p:nvCxnSpPr>
        <p:spPr>
          <a:xfrm flipV="1">
            <a:off x="6940550" y="3957955"/>
            <a:ext cx="2211705" cy="1090930"/>
          </a:xfrm>
          <a:prstGeom prst="line">
            <a:avLst/>
          </a:prstGeom>
          <a:ln>
            <a:gradFill>
              <a:gsLst>
                <a:gs pos="2000">
                  <a:srgbClr val="CDFBCD"/>
                </a:gs>
                <a:gs pos="67000">
                  <a:srgbClr val="72D773"/>
                </a:gs>
                <a:gs pos="98000">
                  <a:srgbClr val="72D673"/>
                </a:gs>
                <a:gs pos="35000">
                  <a:srgbClr val="A9E4A9"/>
                </a:gs>
              </a:gsLst>
              <a:lin ang="16200000" scaled="0"/>
            </a:gradFill>
          </a:ln>
        </p:spPr>
        <p:style>
          <a:lnRef idx="2">
            <a:schemeClr val="accent1"/>
          </a:lnRef>
          <a:fillRef idx="0">
            <a:srgbClr val="FFFFFF"/>
          </a:fillRef>
          <a:effectRef idx="0">
            <a:srgbClr val="FFFFFF"/>
          </a:effectRef>
          <a:fontRef idx="minor">
            <a:schemeClr val="tx1"/>
          </a:fontRef>
        </p:style>
      </p:cxnSp>
      <p:sp>
        <p:nvSpPr>
          <p:cNvPr id="17" name="圆角矩形 16"/>
          <p:cNvSpPr/>
          <p:nvPr/>
        </p:nvSpPr>
        <p:spPr>
          <a:xfrm>
            <a:off x="9462135" y="1887855"/>
            <a:ext cx="2271395" cy="3161030"/>
          </a:xfrm>
          <a:prstGeom prst="roundRect">
            <a:avLst/>
          </a:prstGeom>
          <a:gradFill>
            <a:gsLst>
              <a:gs pos="2000">
                <a:srgbClr val="CDFBCD"/>
              </a:gs>
              <a:gs pos="67000">
                <a:srgbClr val="72D773"/>
              </a:gs>
              <a:gs pos="98000">
                <a:srgbClr val="72D673"/>
              </a:gs>
              <a:gs pos="35000">
                <a:srgbClr val="A9E4A9"/>
              </a:gs>
            </a:gsLst>
            <a:lin ang="16200000" scaled="0"/>
          </a:gradFill>
        </p:spPr>
        <p:style>
          <a:lnRef idx="2">
            <a:schemeClr val="accent1">
              <a:lumMod val="75000"/>
            </a:schemeClr>
          </a:lnRef>
          <a:fillRef idx="1">
            <a:schemeClr val="accent1"/>
          </a:fillRef>
          <a:effectRef idx="0">
            <a:srgbClr val="FFFFFF"/>
          </a:effectRef>
          <a:fontRef idx="minor">
            <a:schemeClr val="lt1"/>
          </a:fontRef>
        </p:style>
        <p:txBody>
          <a:bodyPr tIns="36195" rtlCol="0" anchor="ctr"/>
          <a:p>
            <a:pPr algn="ctr"/>
            <a:r>
              <a:rPr lang="zh-CN" altLang="en-US" sz="2800">
                <a:solidFill>
                  <a:schemeClr val="tx1"/>
                </a:solidFill>
              </a:rPr>
              <a:t>注意权衡：前牙转矩的过多控制会消耗后牙支抗</a:t>
            </a:r>
            <a:endParaRPr lang="zh-CN" altLang="en-US" sz="2800">
              <a:solidFill>
                <a:schemeClr val="tx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grpSp>
        <p:nvGrpSpPr>
          <p:cNvPr id="8" name="组合 7"/>
          <p:cNvGrpSpPr/>
          <p:nvPr/>
        </p:nvGrpSpPr>
        <p:grpSpPr>
          <a:xfrm>
            <a:off x="514350" y="422042"/>
            <a:ext cx="5954561" cy="1110279"/>
            <a:chOff x="514350" y="422042"/>
            <a:chExt cx="5954561" cy="1110279"/>
          </a:xfrm>
        </p:grpSpPr>
        <p:pic>
          <p:nvPicPr>
            <p:cNvPr id="3" name="图片 2"/>
            <p:cNvPicPr>
              <a:picLocks noChangeAspect="1"/>
            </p:cNvPicPr>
            <p:nvPr/>
          </p:nvPicPr>
          <p:blipFill>
            <a:blip r:embed="rId1" cstate="screen"/>
            <a:stretch>
              <a:fillRect/>
            </a:stretch>
          </p:blipFill>
          <p:spPr>
            <a:xfrm>
              <a:off x="514350" y="422042"/>
              <a:ext cx="875127" cy="1110279"/>
            </a:xfrm>
            <a:prstGeom prst="rect">
              <a:avLst/>
            </a:prstGeom>
          </p:spPr>
        </p:pic>
        <p:sp>
          <p:nvSpPr>
            <p:cNvPr id="4" name="文本框 3"/>
            <p:cNvSpPr txBox="1"/>
            <p:nvPr/>
          </p:nvSpPr>
          <p:spPr>
            <a:xfrm>
              <a:off x="1389477" y="601950"/>
              <a:ext cx="4434079" cy="829945"/>
            </a:xfrm>
            <a:prstGeom prst="rect">
              <a:avLst/>
            </a:prstGeom>
            <a:noFill/>
          </p:spPr>
          <p:txBody>
            <a:bodyPr wrap="square" rtlCol="0">
              <a:spAutoFit/>
            </a:bodyPr>
            <a:lstStyle/>
            <a:p>
              <a:r>
                <a:rPr lang="en-US" altLang="zh-CN" sz="3200">
                  <a:solidFill>
                    <a:schemeClr val="bg1"/>
                  </a:solidFill>
                  <a:latin typeface="宋体" panose="02010600030101010101" pitchFamily="2" charset="-122"/>
                  <a:ea typeface="宋体" panose="02010600030101010101" pitchFamily="2" charset="-122"/>
                </a:rPr>
                <a:t>01/</a:t>
              </a:r>
              <a:r>
                <a:rPr lang="zh-CN" sz="2400">
                  <a:solidFill>
                    <a:schemeClr val="bg1"/>
                  </a:solidFill>
                  <a:latin typeface="宋体" panose="02010600030101010101" pitchFamily="2" charset="-122"/>
                  <a:ea typeface="宋体" panose="02010600030101010101" pitchFamily="2" charset="-122"/>
                  <a:sym typeface="+mn-ea"/>
                </a:rPr>
                <a:t>前牙转矩控制设计</a:t>
              </a:r>
              <a:endParaRPr lang="zh-CN" sz="2400">
                <a:solidFill>
                  <a:schemeClr val="bg1"/>
                </a:solidFill>
                <a:latin typeface="宋体" panose="02010600030101010101" pitchFamily="2" charset="-122"/>
                <a:ea typeface="宋体" panose="02010600030101010101" pitchFamily="2" charset="-122"/>
              </a:endParaRPr>
            </a:p>
            <a:p>
              <a:endParaRPr lang="zh-CN" altLang="en-US" sz="1600">
                <a:solidFill>
                  <a:schemeClr val="bg1"/>
                </a:solidFill>
                <a:latin typeface="宋体" panose="02010600030101010101" pitchFamily="2" charset="-122"/>
                <a:ea typeface="宋体" panose="02010600030101010101" pitchFamily="2" charset="-122"/>
              </a:endParaRPr>
            </a:p>
          </p:txBody>
        </p:sp>
        <p:cxnSp>
          <p:nvCxnSpPr>
            <p:cNvPr id="6" name="直接连接符 5"/>
            <p:cNvCxnSpPr/>
            <p:nvPr/>
          </p:nvCxnSpPr>
          <p:spPr>
            <a:xfrm>
              <a:off x="1524000" y="1224825"/>
              <a:ext cx="494491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 name="文本框 1"/>
          <p:cNvSpPr txBox="1"/>
          <p:nvPr>
            <p:custDataLst>
              <p:tags r:id="rId2"/>
            </p:custDataLst>
          </p:nvPr>
        </p:nvSpPr>
        <p:spPr>
          <a:xfrm>
            <a:off x="211455" y="1532255"/>
            <a:ext cx="11769725" cy="5077460"/>
          </a:xfrm>
          <a:prstGeom prst="rect">
            <a:avLst/>
          </a:prstGeom>
          <a:noFill/>
        </p:spPr>
        <p:txBody>
          <a:bodyPr wrap="square" rtlCol="0" anchor="t">
            <a:spAutoFit/>
          </a:bodyPr>
          <a:p>
            <a:pPr fontAlgn="auto">
              <a:lnSpc>
                <a:spcPct val="150000"/>
              </a:lnSpc>
            </a:pPr>
            <a:r>
              <a:rPr lang="zh-CN" altLang="en-US" sz="2400">
                <a:solidFill>
                  <a:schemeClr val="lt1"/>
                </a:solidFill>
                <a:latin typeface="汉仪中简黑简" charset="0"/>
                <a:cs typeface="汉仪中简黑简" charset="0"/>
              </a:rPr>
              <a:t>对于前牙的转矩控制，可以参考以上三点。</a:t>
            </a:r>
            <a:endParaRPr lang="zh-CN" altLang="en-US" sz="2400">
              <a:solidFill>
                <a:schemeClr val="lt1"/>
              </a:solidFill>
              <a:latin typeface="汉仪中简黑简" charset="0"/>
              <a:cs typeface="汉仪中简黑简" charset="0"/>
            </a:endParaRPr>
          </a:p>
          <a:p>
            <a:pPr fontAlgn="auto">
              <a:lnSpc>
                <a:spcPct val="150000"/>
              </a:lnSpc>
            </a:pPr>
            <a:endParaRPr lang="zh-CN" altLang="en-US" sz="2400">
              <a:solidFill>
                <a:schemeClr val="lt1"/>
              </a:solidFill>
              <a:latin typeface="汉仪中简黑简" charset="0"/>
              <a:cs typeface="汉仪中简黑简" charset="0"/>
            </a:endParaRPr>
          </a:p>
          <a:p>
            <a:pPr fontAlgn="auto">
              <a:lnSpc>
                <a:spcPct val="150000"/>
              </a:lnSpc>
            </a:pPr>
            <a:r>
              <a:rPr lang="zh-CN" altLang="en-US" sz="2400">
                <a:solidFill>
                  <a:schemeClr val="lt1"/>
                </a:solidFill>
                <a:latin typeface="汉仪中简黑简" charset="0"/>
                <a:cs typeface="汉仪中简黑简" charset="0"/>
              </a:rPr>
              <a:t>· 添加适当的过矫正，以抵抗前牙内收过程中的转矩丢失及“钟摆效应”</a:t>
            </a:r>
            <a:endParaRPr lang="zh-CN" altLang="en-US" sz="2400">
              <a:solidFill>
                <a:schemeClr val="lt1"/>
              </a:solidFill>
              <a:latin typeface="汉仪中简黑简" charset="0"/>
              <a:cs typeface="汉仪中简黑简" charset="0"/>
            </a:endParaRPr>
          </a:p>
          <a:p>
            <a:pPr fontAlgn="auto">
              <a:lnSpc>
                <a:spcPct val="150000"/>
              </a:lnSpc>
            </a:pPr>
            <a:endParaRPr lang="zh-CN" altLang="en-US" sz="2400">
              <a:solidFill>
                <a:schemeClr val="lt1"/>
              </a:solidFill>
              <a:latin typeface="汉仪中简黑简" charset="0"/>
              <a:cs typeface="汉仪中简黑简" charset="0"/>
            </a:endParaRPr>
          </a:p>
          <a:p>
            <a:pPr fontAlgn="auto">
              <a:lnSpc>
                <a:spcPct val="150000"/>
              </a:lnSpc>
            </a:pPr>
            <a:r>
              <a:rPr lang="zh-CN" altLang="en-US" sz="2400">
                <a:solidFill>
                  <a:schemeClr val="lt1"/>
                </a:solidFill>
                <a:latin typeface="汉仪中简黑简" charset="0"/>
                <a:cs typeface="汉仪中简黑简" charset="0"/>
              </a:rPr>
              <a:t>· 前牙内收时，可考虑先远移尖牙1mm后进行前牙的内收，以增强对于前牙的包裹面积，增加控制力。</a:t>
            </a:r>
            <a:endParaRPr lang="zh-CN" altLang="en-US" sz="2400">
              <a:solidFill>
                <a:schemeClr val="lt1"/>
              </a:solidFill>
              <a:latin typeface="汉仪中简黑简" charset="0"/>
              <a:cs typeface="汉仪中简黑简" charset="0"/>
            </a:endParaRPr>
          </a:p>
          <a:p>
            <a:pPr fontAlgn="auto">
              <a:lnSpc>
                <a:spcPct val="150000"/>
              </a:lnSpc>
            </a:pPr>
            <a:endParaRPr lang="zh-CN" altLang="en-US" sz="2400">
              <a:solidFill>
                <a:schemeClr val="lt1"/>
              </a:solidFill>
              <a:latin typeface="汉仪中简黑简" charset="0"/>
              <a:cs typeface="汉仪中简黑简" charset="0"/>
            </a:endParaRPr>
          </a:p>
          <a:p>
            <a:pPr fontAlgn="auto">
              <a:lnSpc>
                <a:spcPct val="150000"/>
              </a:lnSpc>
            </a:pPr>
            <a:r>
              <a:rPr lang="zh-CN" altLang="en-US" sz="2400">
                <a:solidFill>
                  <a:schemeClr val="lt1"/>
                </a:solidFill>
                <a:latin typeface="汉仪中简黑简" charset="0"/>
                <a:cs typeface="汉仪中简黑简" charset="0"/>
              </a:rPr>
              <a:t>· Smart Force力学驱动的原理，使用Power Ridge对前牙牙颈部施加压力，以获得更好的牙根控制，帮助获得更符合预期的牙齿移动。</a:t>
            </a:r>
            <a:endParaRPr lang="zh-CN" altLang="en-US" sz="2400">
              <a:solidFill>
                <a:schemeClr val="lt1"/>
              </a:solidFill>
              <a:latin typeface="汉仪中简黑简" charset="0"/>
              <a:cs typeface="汉仪中简黑简"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grpSp>
        <p:nvGrpSpPr>
          <p:cNvPr id="8" name="组合 7"/>
          <p:cNvGrpSpPr/>
          <p:nvPr/>
        </p:nvGrpSpPr>
        <p:grpSpPr>
          <a:xfrm>
            <a:off x="514350" y="422042"/>
            <a:ext cx="7150735" cy="1378585"/>
            <a:chOff x="514350" y="422042"/>
            <a:chExt cx="7150735" cy="1378585"/>
          </a:xfrm>
        </p:grpSpPr>
        <p:pic>
          <p:nvPicPr>
            <p:cNvPr id="3" name="图片 2"/>
            <p:cNvPicPr>
              <a:picLocks noChangeAspect="1"/>
            </p:cNvPicPr>
            <p:nvPr/>
          </p:nvPicPr>
          <p:blipFill>
            <a:blip r:embed="rId1" cstate="screen"/>
            <a:stretch>
              <a:fillRect/>
            </a:stretch>
          </p:blipFill>
          <p:spPr>
            <a:xfrm>
              <a:off x="514350" y="422042"/>
              <a:ext cx="875127" cy="1110279"/>
            </a:xfrm>
            <a:prstGeom prst="rect">
              <a:avLst/>
            </a:prstGeom>
          </p:spPr>
        </p:pic>
        <p:sp>
          <p:nvSpPr>
            <p:cNvPr id="4" name="文本框 3"/>
            <p:cNvSpPr txBox="1"/>
            <p:nvPr/>
          </p:nvSpPr>
          <p:spPr>
            <a:xfrm>
              <a:off x="1389380" y="601747"/>
              <a:ext cx="6275705" cy="1198880"/>
            </a:xfrm>
            <a:prstGeom prst="rect">
              <a:avLst/>
            </a:prstGeom>
            <a:noFill/>
          </p:spPr>
          <p:txBody>
            <a:bodyPr wrap="square" rtlCol="0">
              <a:spAutoFit/>
            </a:bodyPr>
            <a:lstStyle/>
            <a:p>
              <a:r>
                <a:rPr lang="en-US" altLang="zh-CN" sz="3200">
                  <a:solidFill>
                    <a:schemeClr val="bg1"/>
                  </a:solidFill>
                  <a:latin typeface="宋体" panose="02010600030101010101" pitchFamily="2" charset="-122"/>
                  <a:ea typeface="宋体" panose="02010600030101010101" pitchFamily="2" charset="-122"/>
                </a:rPr>
                <a:t>01/</a:t>
              </a:r>
              <a:r>
                <a:rPr lang="zh-CN" altLang="en-US" sz="2400">
                  <a:solidFill>
                    <a:schemeClr val="lt1"/>
                  </a:solidFill>
                  <a:latin typeface="汉仪中简黑简" charset="0"/>
                  <a:cs typeface="汉仪中简黑简" charset="0"/>
                  <a:sym typeface="+mn-ea"/>
                </a:rPr>
                <a:t>序列化磨牙远中移动的要点小结</a:t>
              </a:r>
              <a:endParaRPr lang="zh-CN" altLang="en-US" sz="2400">
                <a:solidFill>
                  <a:schemeClr val="lt1"/>
                </a:solidFill>
                <a:latin typeface="汉仪中简黑简" charset="0"/>
                <a:cs typeface="汉仪中简黑简" charset="0"/>
              </a:endParaRPr>
            </a:p>
            <a:p>
              <a:endParaRPr lang="zh-CN" sz="2400">
                <a:solidFill>
                  <a:schemeClr val="bg1"/>
                </a:solidFill>
                <a:latin typeface="宋体" panose="02010600030101010101" pitchFamily="2" charset="-122"/>
                <a:ea typeface="宋体" panose="02010600030101010101" pitchFamily="2" charset="-122"/>
              </a:endParaRPr>
            </a:p>
            <a:p>
              <a:endParaRPr lang="zh-CN" altLang="en-US" sz="1600">
                <a:solidFill>
                  <a:schemeClr val="bg1"/>
                </a:solidFill>
                <a:latin typeface="宋体" panose="02010600030101010101" pitchFamily="2" charset="-122"/>
                <a:ea typeface="宋体" panose="02010600030101010101" pitchFamily="2" charset="-122"/>
              </a:endParaRPr>
            </a:p>
          </p:txBody>
        </p:sp>
        <p:cxnSp>
          <p:nvCxnSpPr>
            <p:cNvPr id="6" name="直接连接符 5"/>
            <p:cNvCxnSpPr/>
            <p:nvPr/>
          </p:nvCxnSpPr>
          <p:spPr>
            <a:xfrm>
              <a:off x="1524000" y="1224825"/>
              <a:ext cx="494491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5" name="文本框 4"/>
          <p:cNvSpPr txBox="1"/>
          <p:nvPr>
            <p:custDataLst>
              <p:tags r:id="rId2"/>
            </p:custDataLst>
          </p:nvPr>
        </p:nvSpPr>
        <p:spPr>
          <a:xfrm>
            <a:off x="381635" y="1224915"/>
            <a:ext cx="11535410" cy="5129530"/>
          </a:xfrm>
          <a:prstGeom prst="rect">
            <a:avLst/>
          </a:prstGeom>
          <a:noFill/>
        </p:spPr>
        <p:txBody>
          <a:bodyPr wrap="square" rtlCol="0" anchor="t">
            <a:noAutofit/>
          </a:bodyPr>
          <a:p>
            <a:pPr fontAlgn="auto">
              <a:lnSpc>
                <a:spcPct val="150000"/>
              </a:lnSpc>
            </a:pPr>
            <a:endParaRPr lang="zh-CN" altLang="en-US" sz="2800">
              <a:solidFill>
                <a:schemeClr val="lt1"/>
              </a:solidFill>
              <a:latin typeface="汉仪中简黑简" charset="0"/>
              <a:cs typeface="汉仪中简黑简" charset="0"/>
            </a:endParaRPr>
          </a:p>
          <a:p>
            <a:pPr fontAlgn="auto">
              <a:lnSpc>
                <a:spcPct val="150000"/>
              </a:lnSpc>
            </a:pPr>
            <a:r>
              <a:rPr lang="zh-CN" altLang="en-US" sz="2800">
                <a:solidFill>
                  <a:schemeClr val="lt1"/>
                </a:solidFill>
                <a:latin typeface="汉仪中简黑简" charset="0"/>
                <a:cs typeface="汉仪中简黑简" charset="0"/>
              </a:rPr>
              <a:t>1、 结合正畸基础，合理设置治疗目标、评估磨牙远移的界限。</a:t>
            </a:r>
            <a:endParaRPr lang="zh-CN" altLang="en-US" sz="2800">
              <a:solidFill>
                <a:schemeClr val="lt1"/>
              </a:solidFill>
              <a:latin typeface="汉仪中简黑简" charset="0"/>
              <a:cs typeface="汉仪中简黑简" charset="0"/>
            </a:endParaRPr>
          </a:p>
          <a:p>
            <a:pPr fontAlgn="auto">
              <a:lnSpc>
                <a:spcPct val="150000"/>
              </a:lnSpc>
            </a:pPr>
            <a:endParaRPr lang="zh-CN" altLang="en-US" sz="2800">
              <a:solidFill>
                <a:schemeClr val="lt1"/>
              </a:solidFill>
              <a:latin typeface="汉仪中简黑简" charset="0"/>
              <a:cs typeface="汉仪中简黑简" charset="0"/>
            </a:endParaRPr>
          </a:p>
          <a:p>
            <a:pPr fontAlgn="auto">
              <a:lnSpc>
                <a:spcPct val="150000"/>
              </a:lnSpc>
            </a:pPr>
            <a:r>
              <a:rPr lang="zh-CN" altLang="en-US" sz="2800">
                <a:solidFill>
                  <a:schemeClr val="lt1"/>
                </a:solidFill>
                <a:latin typeface="汉仪中简黑简" charset="0"/>
                <a:cs typeface="汉仪中简黑简" charset="0"/>
              </a:rPr>
              <a:t>2、 在磨牙远移时，考虑支抗，确保磨牙的远移到位，适时添加Ⅱ类牵引及种植支抗等辅助装置。</a:t>
            </a:r>
            <a:endParaRPr lang="zh-CN" altLang="en-US" sz="2800">
              <a:solidFill>
                <a:schemeClr val="lt1"/>
              </a:solidFill>
              <a:latin typeface="汉仪中简黑简" charset="0"/>
              <a:cs typeface="汉仪中简黑简" charset="0"/>
            </a:endParaRPr>
          </a:p>
          <a:p>
            <a:pPr fontAlgn="auto">
              <a:lnSpc>
                <a:spcPct val="150000"/>
              </a:lnSpc>
            </a:pPr>
            <a:endParaRPr lang="zh-CN" altLang="en-US" sz="2800">
              <a:solidFill>
                <a:schemeClr val="lt1"/>
              </a:solidFill>
              <a:latin typeface="汉仪中简黑简" charset="0"/>
              <a:cs typeface="汉仪中简黑简" charset="0"/>
            </a:endParaRPr>
          </a:p>
          <a:p>
            <a:pPr fontAlgn="auto">
              <a:lnSpc>
                <a:spcPct val="150000"/>
              </a:lnSpc>
            </a:pPr>
            <a:r>
              <a:rPr lang="zh-CN" altLang="en-US" sz="2800">
                <a:solidFill>
                  <a:schemeClr val="lt1"/>
                </a:solidFill>
                <a:latin typeface="汉仪中简黑简" charset="0"/>
                <a:cs typeface="汉仪中简黑简" charset="0"/>
              </a:rPr>
              <a:t>3、 前牙内收过程中，充分利用Power Ridge辅助控制牙根、适量添加过矫正、合理设计步骤。</a:t>
            </a:r>
            <a:endParaRPr lang="zh-CN" altLang="en-US" sz="2800">
              <a:solidFill>
                <a:schemeClr val="lt1"/>
              </a:solidFill>
              <a:latin typeface="汉仪中简黑简" charset="0"/>
              <a:cs typeface="汉仪中简黑简" charset="0"/>
            </a:endParaRPr>
          </a:p>
          <a:p>
            <a:endParaRPr lang="zh-CN" altLang="en-US" sz="2800">
              <a:solidFill>
                <a:schemeClr val="lt1"/>
              </a:solidFill>
              <a:latin typeface="汉仪中简黑简" charset="0"/>
              <a:cs typeface="汉仪中简黑简"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grpSp>
        <p:nvGrpSpPr>
          <p:cNvPr id="8" name="组合 7"/>
          <p:cNvGrpSpPr/>
          <p:nvPr/>
        </p:nvGrpSpPr>
        <p:grpSpPr>
          <a:xfrm>
            <a:off x="514350" y="422042"/>
            <a:ext cx="5954561" cy="1110279"/>
            <a:chOff x="514350" y="422042"/>
            <a:chExt cx="5954561" cy="1110279"/>
          </a:xfrm>
        </p:grpSpPr>
        <p:pic>
          <p:nvPicPr>
            <p:cNvPr id="3" name="图片 2"/>
            <p:cNvPicPr>
              <a:picLocks noChangeAspect="1"/>
            </p:cNvPicPr>
            <p:nvPr/>
          </p:nvPicPr>
          <p:blipFill>
            <a:blip r:embed="rId1" cstate="screen"/>
            <a:stretch>
              <a:fillRect/>
            </a:stretch>
          </p:blipFill>
          <p:spPr>
            <a:xfrm>
              <a:off x="514350" y="422042"/>
              <a:ext cx="875127" cy="1110279"/>
            </a:xfrm>
            <a:prstGeom prst="rect">
              <a:avLst/>
            </a:prstGeom>
          </p:spPr>
        </p:pic>
        <p:sp>
          <p:nvSpPr>
            <p:cNvPr id="4" name="文本框 3"/>
            <p:cNvSpPr txBox="1"/>
            <p:nvPr/>
          </p:nvSpPr>
          <p:spPr>
            <a:xfrm>
              <a:off x="1389477" y="601950"/>
              <a:ext cx="4434079" cy="337185"/>
            </a:xfrm>
            <a:prstGeom prst="rect">
              <a:avLst/>
            </a:prstGeom>
            <a:noFill/>
          </p:spPr>
          <p:txBody>
            <a:bodyPr wrap="square" rtlCol="0">
              <a:spAutoFit/>
            </a:bodyPr>
            <a:lstStyle/>
            <a:p>
              <a:endParaRPr lang="zh-CN" altLang="en-US" sz="1600">
                <a:solidFill>
                  <a:schemeClr val="bg1"/>
                </a:solidFill>
                <a:latin typeface="宋体" panose="02010600030101010101" pitchFamily="2" charset="-122"/>
                <a:ea typeface="宋体" panose="02010600030101010101" pitchFamily="2" charset="-122"/>
              </a:endParaRPr>
            </a:p>
          </p:txBody>
        </p:sp>
        <p:cxnSp>
          <p:nvCxnSpPr>
            <p:cNvPr id="6" name="直接连接符 5"/>
            <p:cNvCxnSpPr/>
            <p:nvPr/>
          </p:nvCxnSpPr>
          <p:spPr>
            <a:xfrm>
              <a:off x="1524000" y="1224825"/>
              <a:ext cx="494491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4" name="文本框 13"/>
          <p:cNvSpPr txBox="1"/>
          <p:nvPr/>
        </p:nvSpPr>
        <p:spPr>
          <a:xfrm>
            <a:off x="1710690" y="2717800"/>
            <a:ext cx="8998585" cy="1198880"/>
          </a:xfrm>
          <a:prstGeom prst="rect">
            <a:avLst/>
          </a:prstGeom>
          <a:noFill/>
        </p:spPr>
        <p:txBody>
          <a:bodyPr wrap="square" rtlCol="0" anchor="t">
            <a:spAutoFit/>
          </a:bodyPr>
          <a:p>
            <a:r>
              <a:rPr lang="en-US" altLang="zh-CN" sz="7200">
                <a:solidFill>
                  <a:schemeClr val="bg1"/>
                </a:solidFill>
                <a:latin typeface="宋体" panose="02010600030101010101" pitchFamily="2" charset="-122"/>
                <a:ea typeface="宋体" panose="02010600030101010101" pitchFamily="2" charset="-122"/>
                <a:sym typeface="+mn-ea"/>
              </a:rPr>
              <a:t>02  </a:t>
            </a:r>
            <a:r>
              <a:rPr lang="zh-CN" altLang="en-US" sz="6000">
                <a:solidFill>
                  <a:schemeClr val="bg1"/>
                </a:solidFill>
                <a:latin typeface="宋体" panose="02010600030101010101" pitchFamily="2" charset="-122"/>
                <a:ea typeface="宋体" panose="02010600030101010101" pitchFamily="2" charset="-122"/>
                <a:sym typeface="+mn-ea"/>
              </a:rPr>
              <a:t>解决方案</a:t>
            </a:r>
            <a:endParaRPr lang="zh-CN" altLang="en-US" sz="6000">
              <a:solidFill>
                <a:schemeClr val="bg1"/>
              </a:solidFill>
              <a:latin typeface="宋体" panose="02010600030101010101" pitchFamily="2" charset="-122"/>
              <a:ea typeface="宋体" panose="02010600030101010101" pitchFamily="2" charset="-122"/>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17" name="椭圆 16"/>
          <p:cNvSpPr/>
          <p:nvPr/>
        </p:nvSpPr>
        <p:spPr>
          <a:xfrm>
            <a:off x="951913" y="2128857"/>
            <a:ext cx="4153487" cy="4153487"/>
          </a:xfrm>
          <a:prstGeom prst="ellipse">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514350" y="422042"/>
            <a:ext cx="5954561" cy="1110279"/>
            <a:chOff x="514350" y="422042"/>
            <a:chExt cx="5954561" cy="1110279"/>
          </a:xfrm>
        </p:grpSpPr>
        <p:pic>
          <p:nvPicPr>
            <p:cNvPr id="4" name="图片 3"/>
            <p:cNvPicPr>
              <a:picLocks noChangeAspect="1"/>
            </p:cNvPicPr>
            <p:nvPr/>
          </p:nvPicPr>
          <p:blipFill>
            <a:blip r:embed="rId1" cstate="screen"/>
            <a:stretch>
              <a:fillRect/>
            </a:stretch>
          </p:blipFill>
          <p:spPr>
            <a:xfrm>
              <a:off x="514350" y="422042"/>
              <a:ext cx="875127" cy="1110279"/>
            </a:xfrm>
            <a:prstGeom prst="rect">
              <a:avLst/>
            </a:prstGeom>
          </p:spPr>
        </p:pic>
        <p:sp>
          <p:nvSpPr>
            <p:cNvPr id="5" name="文本框 4"/>
            <p:cNvSpPr txBox="1"/>
            <p:nvPr/>
          </p:nvSpPr>
          <p:spPr>
            <a:xfrm>
              <a:off x="1389477" y="601950"/>
              <a:ext cx="4434079" cy="583565"/>
            </a:xfrm>
            <a:prstGeom prst="rect">
              <a:avLst/>
            </a:prstGeom>
            <a:noFill/>
          </p:spPr>
          <p:txBody>
            <a:bodyPr wrap="square" rtlCol="0">
              <a:spAutoFit/>
            </a:bodyPr>
            <a:lstStyle/>
            <a:p>
              <a:r>
                <a:rPr lang="en-US" altLang="zh-CN" sz="3200">
                  <a:solidFill>
                    <a:schemeClr val="bg1"/>
                  </a:solidFill>
                  <a:latin typeface="宋体" panose="02010600030101010101" pitchFamily="2" charset="-122"/>
                  <a:ea typeface="宋体" panose="02010600030101010101" pitchFamily="2" charset="-122"/>
                </a:rPr>
                <a:t>02/</a:t>
              </a:r>
              <a:r>
                <a:rPr sz="2400">
                  <a:solidFill>
                    <a:schemeClr val="bg1"/>
                  </a:solidFill>
                  <a:latin typeface="宋体" panose="02010600030101010101" pitchFamily="2" charset="-122"/>
                  <a:ea typeface="宋体" panose="02010600030101010101" pitchFamily="2" charset="-122"/>
                </a:rPr>
                <a:t>A8解决方案</a:t>
              </a:r>
              <a:endParaRPr sz="2400">
                <a:solidFill>
                  <a:schemeClr val="bg1"/>
                </a:solidFill>
                <a:latin typeface="宋体" panose="02010600030101010101" pitchFamily="2" charset="-122"/>
                <a:ea typeface="宋体" panose="02010600030101010101" pitchFamily="2" charset="-122"/>
              </a:endParaRPr>
            </a:p>
          </p:txBody>
        </p:sp>
        <p:cxnSp>
          <p:nvCxnSpPr>
            <p:cNvPr id="6" name="直接连接符 5"/>
            <p:cNvCxnSpPr/>
            <p:nvPr/>
          </p:nvCxnSpPr>
          <p:spPr>
            <a:xfrm>
              <a:off x="1524000" y="1224825"/>
              <a:ext cx="494491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14" name="图片 13"/>
          <p:cNvPicPr>
            <a:picLocks noChangeAspect="1"/>
          </p:cNvPicPr>
          <p:nvPr/>
        </p:nvPicPr>
        <p:blipFill rotWithShape="1">
          <a:blip r:embed="rId2" cstate="screen"/>
          <a:srcRect/>
          <a:stretch>
            <a:fillRect/>
          </a:stretch>
        </p:blipFill>
        <p:spPr>
          <a:xfrm>
            <a:off x="951913" y="2292170"/>
            <a:ext cx="3826863" cy="3826863"/>
          </a:xfrm>
          <a:prstGeom prst="ellipse">
            <a:avLst/>
          </a:prstGeom>
        </p:spPr>
      </p:pic>
      <p:sp>
        <p:nvSpPr>
          <p:cNvPr id="18" name="椭圆 17"/>
          <p:cNvSpPr/>
          <p:nvPr/>
        </p:nvSpPr>
        <p:spPr>
          <a:xfrm>
            <a:off x="4664476" y="2997109"/>
            <a:ext cx="146141" cy="146141"/>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5032329" y="4262750"/>
            <a:ext cx="146141" cy="146141"/>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4705705" y="5307445"/>
            <a:ext cx="146141" cy="146141"/>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5319395" y="2630805"/>
            <a:ext cx="6685915" cy="2676525"/>
          </a:xfrm>
          <a:prstGeom prst="rect">
            <a:avLst/>
          </a:prstGeom>
          <a:noFill/>
        </p:spPr>
        <p:txBody>
          <a:bodyPr wrap="square" rtlCol="0" anchor="t">
            <a:spAutoFit/>
          </a:bodyPr>
          <a:p>
            <a:pPr indent="0" fontAlgn="auto">
              <a:lnSpc>
                <a:spcPct val="150000"/>
              </a:lnSpc>
            </a:pPr>
            <a:r>
              <a:rPr lang="zh-CN" altLang="en-US" sz="2800">
                <a:solidFill>
                  <a:schemeClr val="bg1"/>
                </a:solidFill>
              </a:rPr>
              <a:t>适应症建议</a:t>
            </a:r>
            <a:endParaRPr lang="zh-CN" altLang="en-US" sz="2800">
              <a:solidFill>
                <a:schemeClr val="bg1"/>
              </a:solidFill>
            </a:endParaRPr>
          </a:p>
          <a:p>
            <a:pPr indent="0" fontAlgn="auto">
              <a:lnSpc>
                <a:spcPct val="150000"/>
              </a:lnSpc>
            </a:pPr>
            <a:endParaRPr lang="zh-CN" altLang="en-US" sz="2800">
              <a:solidFill>
                <a:schemeClr val="bg1"/>
              </a:solidFill>
            </a:endParaRPr>
          </a:p>
          <a:p>
            <a:pPr indent="0" fontAlgn="auto">
              <a:lnSpc>
                <a:spcPct val="150000"/>
              </a:lnSpc>
            </a:pPr>
            <a:r>
              <a:rPr lang="zh-CN" altLang="en-US" sz="2800">
                <a:solidFill>
                  <a:schemeClr val="bg1"/>
                </a:solidFill>
              </a:rPr>
              <a:t>所有适合推磨牙远移的病例都适用A8解决方案。</a:t>
            </a:r>
            <a:endParaRPr lang="zh-CN" altLang="en-US" sz="2800">
              <a:solidFill>
                <a:schemeClr val="bg1"/>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grpSp>
        <p:nvGrpSpPr>
          <p:cNvPr id="2" name="组合 1"/>
          <p:cNvGrpSpPr/>
          <p:nvPr/>
        </p:nvGrpSpPr>
        <p:grpSpPr>
          <a:xfrm>
            <a:off x="514350" y="422042"/>
            <a:ext cx="5954561" cy="1110279"/>
            <a:chOff x="514350" y="422042"/>
            <a:chExt cx="5954561" cy="1110279"/>
          </a:xfrm>
        </p:grpSpPr>
        <p:pic>
          <p:nvPicPr>
            <p:cNvPr id="3" name="图片 2"/>
            <p:cNvPicPr>
              <a:picLocks noChangeAspect="1"/>
            </p:cNvPicPr>
            <p:nvPr/>
          </p:nvPicPr>
          <p:blipFill>
            <a:blip r:embed="rId1" cstate="screen"/>
            <a:stretch>
              <a:fillRect/>
            </a:stretch>
          </p:blipFill>
          <p:spPr>
            <a:xfrm>
              <a:off x="514350" y="422042"/>
              <a:ext cx="875127" cy="1110279"/>
            </a:xfrm>
            <a:prstGeom prst="rect">
              <a:avLst/>
            </a:prstGeom>
          </p:spPr>
        </p:pic>
        <p:sp>
          <p:nvSpPr>
            <p:cNvPr id="4" name="文本框 3"/>
            <p:cNvSpPr txBox="1"/>
            <p:nvPr/>
          </p:nvSpPr>
          <p:spPr>
            <a:xfrm>
              <a:off x="1389477" y="601950"/>
              <a:ext cx="4434079" cy="583565"/>
            </a:xfrm>
            <a:prstGeom prst="rect">
              <a:avLst/>
            </a:prstGeom>
            <a:noFill/>
          </p:spPr>
          <p:txBody>
            <a:bodyPr wrap="square" rtlCol="0">
              <a:spAutoFit/>
            </a:bodyPr>
            <a:lstStyle/>
            <a:p>
              <a:r>
                <a:rPr lang="en-US" altLang="zh-CN" sz="3200">
                  <a:solidFill>
                    <a:schemeClr val="bg1"/>
                  </a:solidFill>
                  <a:latin typeface="宋体" panose="02010600030101010101" pitchFamily="2" charset="-122"/>
                  <a:ea typeface="宋体" panose="02010600030101010101" pitchFamily="2" charset="-122"/>
                </a:rPr>
                <a:t>02  </a:t>
              </a:r>
              <a:r>
                <a:rPr lang="zh-CN" altLang="en-US" sz="3200">
                  <a:solidFill>
                    <a:schemeClr val="bg1"/>
                  </a:solidFill>
                  <a:latin typeface="宋体" panose="02010600030101010101" pitchFamily="2" charset="-122"/>
                  <a:ea typeface="宋体" panose="02010600030101010101" pitchFamily="2" charset="-122"/>
                </a:rPr>
                <a:t>适应症</a:t>
              </a:r>
              <a:endParaRPr lang="zh-CN" altLang="en-US" sz="3200">
                <a:solidFill>
                  <a:schemeClr val="bg1"/>
                </a:solidFill>
                <a:latin typeface="宋体" panose="02010600030101010101" pitchFamily="2" charset="-122"/>
                <a:ea typeface="宋体" panose="02010600030101010101" pitchFamily="2" charset="-122"/>
              </a:endParaRPr>
            </a:p>
          </p:txBody>
        </p:sp>
        <p:cxnSp>
          <p:nvCxnSpPr>
            <p:cNvPr id="5" name="直接连接符 4"/>
            <p:cNvCxnSpPr/>
            <p:nvPr/>
          </p:nvCxnSpPr>
          <p:spPr>
            <a:xfrm>
              <a:off x="1524000" y="1224825"/>
              <a:ext cx="494491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aphicFrame>
        <p:nvGraphicFramePr>
          <p:cNvPr id="24" name="表格 23"/>
          <p:cNvGraphicFramePr/>
          <p:nvPr>
            <p:custDataLst>
              <p:tags r:id="rId2"/>
            </p:custDataLst>
          </p:nvPr>
        </p:nvGraphicFramePr>
        <p:xfrm>
          <a:off x="415290" y="1532255"/>
          <a:ext cx="11419205" cy="5126990"/>
        </p:xfrm>
        <a:graphic>
          <a:graphicData uri="http://schemas.openxmlformats.org/drawingml/2006/table">
            <a:tbl>
              <a:tblPr/>
              <a:tblGrid>
                <a:gridCol w="1236980"/>
                <a:gridCol w="10182225"/>
              </a:tblGrid>
              <a:tr h="1142365">
                <a:tc>
                  <a:txBody>
                    <a:bodyPr/>
                    <a:p>
                      <a:pPr indent="0">
                        <a:buNone/>
                      </a:pPr>
                      <a:r>
                        <a:rPr lang="zh-CN" sz="2000" b="0">
                          <a:solidFill>
                            <a:srgbClr val="000000"/>
                          </a:solidFill>
                          <a:latin typeface="Arial" panose="020B0604020202020204" pitchFamily="34" charset="0"/>
                          <a:ea typeface="黑体" panose="02010609060101010101" charset="-122"/>
                        </a:rPr>
                        <a:t>拥挤情况</a:t>
                      </a:r>
                      <a:endParaRPr lang="zh-CN" altLang="en-US" sz="2000" b="0">
                        <a:solidFill>
                          <a:srgbClr val="000000"/>
                        </a:solidFill>
                        <a:latin typeface="Arial" panose="020B0604020202020204" pitchFamily="34" charset="0"/>
                        <a:ea typeface="黑体" panose="02010609060101010101" charset="-122"/>
                      </a:endParaRPr>
                    </a:p>
                  </a:txBody>
                  <a:tcPr marL="12700" marR="12700" marT="12700" vert="horz" anchor="ctr" anchorCtr="0">
                    <a:lnL>
                      <a:noFill/>
                    </a:lnL>
                    <a:lnR>
                      <a:noFill/>
                    </a:lnR>
                    <a:lnT cap="flat">
                      <a:noFill/>
                    </a:lnT>
                    <a:lnB cap="flat">
                      <a:noFill/>
                    </a:lnB>
                    <a:lnTlToBr>
                      <a:noFill/>
                    </a:lnTlToBr>
                    <a:lnBlToTr>
                      <a:noFill/>
                    </a:lnBlToTr>
                    <a:solidFill>
                      <a:srgbClr val="FFD966"/>
                    </a:solidFill>
                  </a:tcPr>
                </a:tc>
                <a:tc>
                  <a:txBody>
                    <a:bodyPr/>
                    <a:p>
                      <a:pPr indent="0">
                        <a:buNone/>
                      </a:pPr>
                      <a:endParaRPr lang="zh-CN" sz="2000" b="0">
                        <a:solidFill>
                          <a:srgbClr val="000000"/>
                        </a:solidFill>
                        <a:latin typeface="Arial" panose="020B0604020202020204" pitchFamily="34" charset="0"/>
                        <a:ea typeface="黑体" panose="02010609060101010101" charset="-122"/>
                      </a:endParaRPr>
                    </a:p>
                    <a:p>
                      <a:pPr indent="0">
                        <a:buNone/>
                      </a:pPr>
                      <a:r>
                        <a:rPr lang="zh-CN" sz="2000" b="0">
                          <a:solidFill>
                            <a:srgbClr val="000000"/>
                          </a:solidFill>
                          <a:latin typeface="Arial" panose="020B0604020202020204" pitchFamily="34" charset="0"/>
                          <a:ea typeface="黑体" panose="02010609060101010101" charset="-122"/>
                        </a:rPr>
                        <a:t>轻度或中度拥挤</a:t>
                      </a:r>
                      <a:endParaRPr lang="zh-CN" altLang="en-US" sz="2000" b="0">
                        <a:solidFill>
                          <a:srgbClr val="000000"/>
                        </a:solidFill>
                        <a:latin typeface="Arial" panose="020B0604020202020204" pitchFamily="34" charset="0"/>
                        <a:ea typeface="黑体" panose="02010609060101010101" charset="-122"/>
                      </a:endParaRPr>
                    </a:p>
                  </a:txBody>
                  <a:tcPr marL="12700" marR="12700" marT="12700" vert="horz" anchor="t" anchorCtr="0">
                    <a:lnL>
                      <a:noFill/>
                    </a:lnL>
                    <a:lnR cap="flat">
                      <a:noFill/>
                    </a:lnR>
                    <a:lnT cap="flat">
                      <a:noFill/>
                    </a:lnT>
                    <a:lnB cap="flat">
                      <a:noFill/>
                    </a:lnB>
                    <a:lnTlToBr>
                      <a:noFill/>
                    </a:lnTlToBr>
                    <a:lnBlToTr>
                      <a:noFill/>
                    </a:lnBlToTr>
                    <a:solidFill>
                      <a:srgbClr val="FFD966"/>
                    </a:solidFill>
                  </a:tcPr>
                </a:tc>
              </a:tr>
              <a:tr h="640080">
                <a:tc>
                  <a:txBody>
                    <a:bodyPr/>
                    <a:p>
                      <a:pPr indent="0">
                        <a:buNone/>
                      </a:pPr>
                      <a:r>
                        <a:rPr lang="zh-CN" sz="2000" b="0">
                          <a:solidFill>
                            <a:srgbClr val="000000"/>
                          </a:solidFill>
                          <a:latin typeface="Arial" panose="020B0604020202020204" pitchFamily="34" charset="0"/>
                          <a:ea typeface="黑体" panose="02010609060101010101" charset="-122"/>
                        </a:rPr>
                        <a:t>垂直向</a:t>
                      </a:r>
                      <a:endParaRPr lang="zh-CN" altLang="en-US" sz="2000" b="0">
                        <a:solidFill>
                          <a:srgbClr val="000000"/>
                        </a:solidFill>
                        <a:latin typeface="Arial" panose="020B0604020202020204" pitchFamily="34" charset="0"/>
                        <a:ea typeface="黑体" panose="02010609060101010101" charset="-122"/>
                      </a:endParaRPr>
                    </a:p>
                  </a:txBody>
                  <a:tcPr marL="12700" marR="12700" marT="12700" vert="horz" anchor="ctr" anchorCtr="0">
                    <a:lnL>
                      <a:noFill/>
                    </a:lnL>
                    <a:lnR>
                      <a:noFill/>
                    </a:lnR>
                    <a:lnT cap="flat">
                      <a:noFill/>
                    </a:lnT>
                    <a:lnB cap="flat">
                      <a:noFill/>
                    </a:lnB>
                    <a:lnTlToBr>
                      <a:noFill/>
                    </a:lnTlToBr>
                    <a:lnBlToTr>
                      <a:noFill/>
                    </a:lnBlToTr>
                    <a:solidFill>
                      <a:srgbClr val="FFD966"/>
                    </a:solidFill>
                  </a:tcPr>
                </a:tc>
                <a:tc>
                  <a:txBody>
                    <a:bodyPr/>
                    <a:p>
                      <a:pPr indent="0">
                        <a:buNone/>
                      </a:pPr>
                      <a:r>
                        <a:rPr lang="zh-CN" sz="2000" b="0">
                          <a:solidFill>
                            <a:srgbClr val="000000"/>
                          </a:solidFill>
                          <a:latin typeface="Arial" panose="020B0604020202020204" pitchFamily="34" charset="0"/>
                          <a:ea typeface="黑体" panose="02010609060101010101" charset="-122"/>
                        </a:rPr>
                        <a:t>骨性：均角或低角，慎用高角病例</a:t>
                      </a:r>
                      <a:endParaRPr lang="zh-CN" altLang="en-US" sz="2000" b="0">
                        <a:solidFill>
                          <a:srgbClr val="000000"/>
                        </a:solidFill>
                        <a:latin typeface="Arial" panose="020B0604020202020204" pitchFamily="34" charset="0"/>
                        <a:ea typeface="黑体" panose="02010609060101010101" charset="-122"/>
                      </a:endParaRPr>
                    </a:p>
                  </a:txBody>
                  <a:tcPr marL="12700" marR="12700" marT="12700" vert="horz" anchor="ctr" anchorCtr="0">
                    <a:lnL>
                      <a:noFill/>
                    </a:lnL>
                    <a:lnR cap="flat">
                      <a:noFill/>
                    </a:lnR>
                    <a:lnT cap="flat">
                      <a:noFill/>
                    </a:lnT>
                    <a:lnB cap="flat">
                      <a:noFill/>
                    </a:lnB>
                    <a:lnTlToBr>
                      <a:noFill/>
                    </a:lnTlToBr>
                    <a:lnBlToTr>
                      <a:noFill/>
                    </a:lnBlToTr>
                    <a:solidFill>
                      <a:srgbClr val="FFD966"/>
                    </a:solidFill>
                  </a:tcPr>
                </a:tc>
              </a:tr>
              <a:tr h="640715">
                <a:tc gridSpan="2">
                  <a:txBody>
                    <a:bodyPr/>
                    <a:p>
                      <a:pPr marL="355600" indent="0">
                        <a:buNone/>
                      </a:pPr>
                      <a:r>
                        <a:rPr lang="en-US" sz="2000" b="0">
                          <a:solidFill>
                            <a:srgbClr val="000000"/>
                          </a:solidFill>
                          <a:latin typeface="黑体" panose="02010609060101010101" charset="-52"/>
                        </a:rPr>
                        <a:t>        </a:t>
                      </a:r>
                      <a:r>
                        <a:rPr lang="zh-CN" sz="2000" b="0">
                          <a:solidFill>
                            <a:srgbClr val="000000"/>
                          </a:solidFill>
                          <a:latin typeface="Arial" panose="020B0604020202020204" pitchFamily="34" charset="0"/>
                          <a:ea typeface="黑体" panose="02010609060101010101" charset="-52"/>
                        </a:rPr>
                        <a:t>牙性：建议前牙覆合正常或深覆合</a:t>
                      </a:r>
                      <a:endParaRPr lang="zh-CN" altLang="en-US" sz="2000" b="0">
                        <a:solidFill>
                          <a:srgbClr val="000000"/>
                        </a:solidFill>
                        <a:latin typeface="Arial" panose="020B0604020202020204" pitchFamily="34" charset="0"/>
                        <a:ea typeface="黑体" panose="02010609060101010101" charset="-52"/>
                      </a:endParaRPr>
                    </a:p>
                  </a:txBody>
                  <a:tcPr marL="12700" marR="12700" marT="12700" vert="horz" anchor="ctr" anchorCtr="0">
                    <a:lnL>
                      <a:noFill/>
                    </a:lnL>
                    <a:lnR cap="flat">
                      <a:noFill/>
                    </a:lnR>
                    <a:lnT cap="flat">
                      <a:noFill/>
                    </a:lnT>
                    <a:lnB cap="flat">
                      <a:noFill/>
                    </a:lnB>
                    <a:lnTlToBr>
                      <a:noFill/>
                    </a:lnTlToBr>
                    <a:lnBlToTr>
                      <a:noFill/>
                    </a:lnBlToTr>
                    <a:solidFill>
                      <a:srgbClr val="FFD966"/>
                    </a:solidFill>
                  </a:tcPr>
                </a:tc>
                <a:tc hMerge="1">
                  <a:tcPr>
                    <a:lnR cap="flat">
                      <a:noFill/>
                    </a:lnR>
                    <a:lnT cap="flat">
                      <a:noFill/>
                    </a:lnT>
                    <a:lnB cap="flat">
                      <a:noFill/>
                    </a:lnB>
                  </a:tcPr>
                </a:tc>
              </a:tr>
              <a:tr h="640080">
                <a:tc>
                  <a:txBody>
                    <a:bodyPr/>
                    <a:p>
                      <a:pPr indent="0">
                        <a:buNone/>
                      </a:pPr>
                      <a:r>
                        <a:rPr lang="zh-CN" sz="2000" b="0">
                          <a:solidFill>
                            <a:srgbClr val="000000"/>
                          </a:solidFill>
                          <a:latin typeface="Arial" panose="020B0604020202020204" pitchFamily="34" charset="0"/>
                          <a:ea typeface="黑体" panose="02010609060101010101" charset="-122"/>
                        </a:rPr>
                        <a:t>失状向</a:t>
                      </a:r>
                      <a:endParaRPr lang="zh-CN" altLang="en-US" sz="2000" b="0">
                        <a:solidFill>
                          <a:srgbClr val="000000"/>
                        </a:solidFill>
                        <a:latin typeface="Arial" panose="020B0604020202020204" pitchFamily="34" charset="0"/>
                        <a:ea typeface="黑体" panose="02010609060101010101" charset="-122"/>
                      </a:endParaRPr>
                    </a:p>
                  </a:txBody>
                  <a:tcPr marL="12700" marR="12700" marT="12700" vert="horz" anchor="ctr" anchorCtr="0">
                    <a:lnL>
                      <a:noFill/>
                    </a:lnL>
                    <a:lnR>
                      <a:noFill/>
                    </a:lnR>
                    <a:lnT cap="flat">
                      <a:noFill/>
                    </a:lnT>
                    <a:lnB cap="flat">
                      <a:noFill/>
                    </a:lnB>
                    <a:lnTlToBr>
                      <a:noFill/>
                    </a:lnTlToBr>
                    <a:lnBlToTr>
                      <a:noFill/>
                    </a:lnBlToTr>
                    <a:solidFill>
                      <a:srgbClr val="FFD966"/>
                    </a:solidFill>
                  </a:tcPr>
                </a:tc>
                <a:tc>
                  <a:txBody>
                    <a:bodyPr/>
                    <a:p>
                      <a:pPr indent="0">
                        <a:buNone/>
                      </a:pPr>
                      <a:r>
                        <a:rPr lang="zh-CN" sz="2000" b="0">
                          <a:solidFill>
                            <a:srgbClr val="000000"/>
                          </a:solidFill>
                          <a:latin typeface="Arial" panose="020B0604020202020204" pitchFamily="34" charset="0"/>
                          <a:ea typeface="黑体" panose="02010609060101010101" charset="-122"/>
                        </a:rPr>
                        <a:t>骨量：第二磨牙远中有足够的骨量(第三磨牙最好正位萌出)</a:t>
                      </a:r>
                      <a:endParaRPr lang="zh-CN" altLang="en-US" sz="2000" b="0">
                        <a:solidFill>
                          <a:srgbClr val="000000"/>
                        </a:solidFill>
                        <a:latin typeface="Arial" panose="020B0604020202020204" pitchFamily="34" charset="0"/>
                        <a:ea typeface="黑体" panose="02010609060101010101" charset="-122"/>
                      </a:endParaRPr>
                    </a:p>
                  </a:txBody>
                  <a:tcPr marL="12700" marR="12700" marT="12700" vert="horz" anchor="ctr" anchorCtr="0">
                    <a:lnL>
                      <a:noFill/>
                    </a:lnL>
                    <a:lnR cap="flat">
                      <a:noFill/>
                    </a:lnR>
                    <a:lnT cap="flat">
                      <a:noFill/>
                    </a:lnT>
                    <a:lnB cap="flat">
                      <a:noFill/>
                    </a:lnB>
                    <a:lnTlToBr>
                      <a:noFill/>
                    </a:lnTlToBr>
                    <a:lnBlToTr>
                      <a:noFill/>
                    </a:lnBlToTr>
                    <a:solidFill>
                      <a:srgbClr val="FFD966"/>
                    </a:solidFill>
                  </a:tcPr>
                </a:tc>
              </a:tr>
              <a:tr h="640080">
                <a:tc gridSpan="2">
                  <a:txBody>
                    <a:bodyPr/>
                    <a:p>
                      <a:pPr marL="355600" indent="0">
                        <a:buNone/>
                      </a:pPr>
                      <a:r>
                        <a:rPr lang="en-US" sz="2000" b="0">
                          <a:solidFill>
                            <a:srgbClr val="000000"/>
                          </a:solidFill>
                          <a:latin typeface="黑体" panose="02010609060101010101" charset="-52"/>
                        </a:rPr>
                        <a:t>       </a:t>
                      </a:r>
                      <a:r>
                        <a:rPr lang="zh-CN" sz="2000" b="0">
                          <a:solidFill>
                            <a:srgbClr val="000000"/>
                          </a:solidFill>
                          <a:latin typeface="Arial" panose="020B0604020202020204" pitchFamily="34" charset="0"/>
                          <a:ea typeface="黑体" panose="02010609060101010101" charset="-52"/>
                        </a:rPr>
                        <a:t>前牙：更适合舌球、直立或轻度唇倾的错颌情况；</a:t>
                      </a:r>
                      <a:endParaRPr lang="zh-CN" altLang="en-US" sz="2000" b="0">
                        <a:solidFill>
                          <a:srgbClr val="000000"/>
                        </a:solidFill>
                        <a:latin typeface="Arial" panose="020B0604020202020204" pitchFamily="34" charset="0"/>
                        <a:ea typeface="黑体" panose="02010609060101010101" charset="-52"/>
                      </a:endParaRPr>
                    </a:p>
                  </a:txBody>
                  <a:tcPr marL="12700" marR="12700" marT="12700" vert="horz" anchor="ctr" anchorCtr="0">
                    <a:lnL>
                      <a:noFill/>
                    </a:lnL>
                    <a:lnR cap="flat">
                      <a:noFill/>
                    </a:lnR>
                    <a:lnT cap="flat">
                      <a:noFill/>
                    </a:lnT>
                    <a:lnB cap="flat">
                      <a:noFill/>
                    </a:lnB>
                    <a:lnTlToBr>
                      <a:noFill/>
                    </a:lnTlToBr>
                    <a:lnBlToTr>
                      <a:noFill/>
                    </a:lnBlToTr>
                    <a:solidFill>
                      <a:srgbClr val="FFD966"/>
                    </a:solidFill>
                  </a:tcPr>
                </a:tc>
                <a:tc hMerge="1">
                  <a:tcPr>
                    <a:lnR cap="flat">
                      <a:noFill/>
                    </a:lnR>
                    <a:lnT cap="flat">
                      <a:noFill/>
                    </a:lnT>
                    <a:lnB cap="flat">
                      <a:noFill/>
                    </a:lnB>
                  </a:tcPr>
                </a:tc>
              </a:tr>
              <a:tr h="640080">
                <a:tc gridSpan="2">
                  <a:txBody>
                    <a:bodyPr/>
                    <a:p>
                      <a:pPr marL="355600" indent="0">
                        <a:buNone/>
                      </a:pPr>
                      <a:r>
                        <a:rPr lang="en-US" sz="2000" b="0">
                          <a:solidFill>
                            <a:srgbClr val="000000"/>
                          </a:solidFill>
                          <a:latin typeface="黑体" panose="02010609060101010101" charset="-52"/>
                        </a:rPr>
                        <a:t>        </a:t>
                      </a:r>
                      <a:r>
                        <a:rPr lang="zh-CN" sz="2000" b="0">
                          <a:solidFill>
                            <a:srgbClr val="000000"/>
                          </a:solidFill>
                          <a:latin typeface="Arial" panose="020B0604020202020204" pitchFamily="34" charset="0"/>
                          <a:ea typeface="黑体" panose="02010609060101010101" charset="-52"/>
                        </a:rPr>
                        <a:t>后牙：更适合磨牙牙冠近中倾斜或直立，无远中倾斜的问题</a:t>
                      </a:r>
                      <a:endParaRPr lang="zh-CN" altLang="en-US" sz="2000" b="0">
                        <a:solidFill>
                          <a:srgbClr val="000000"/>
                        </a:solidFill>
                        <a:latin typeface="Arial" panose="020B0604020202020204" pitchFamily="34" charset="0"/>
                        <a:ea typeface="黑体" panose="02010609060101010101" charset="-52"/>
                      </a:endParaRPr>
                    </a:p>
                  </a:txBody>
                  <a:tcPr marL="12700" marR="12700" marT="12700" vert="horz" anchor="b" anchorCtr="0">
                    <a:lnL>
                      <a:noFill/>
                    </a:lnL>
                    <a:lnR cap="flat">
                      <a:noFill/>
                    </a:lnR>
                    <a:lnT cap="flat">
                      <a:noFill/>
                    </a:lnT>
                    <a:lnB cap="flat">
                      <a:noFill/>
                    </a:lnB>
                    <a:lnTlToBr>
                      <a:noFill/>
                    </a:lnTlToBr>
                    <a:lnBlToTr>
                      <a:noFill/>
                    </a:lnBlToTr>
                    <a:solidFill>
                      <a:srgbClr val="FFD966"/>
                    </a:solidFill>
                  </a:tcPr>
                </a:tc>
                <a:tc hMerge="1">
                  <a:tcPr>
                    <a:lnR cap="flat">
                      <a:noFill/>
                    </a:lnR>
                    <a:lnT cap="flat">
                      <a:noFill/>
                    </a:lnT>
                    <a:lnB cap="flat">
                      <a:noFill/>
                    </a:lnB>
                  </a:tcPr>
                </a:tc>
              </a:tr>
              <a:tr h="783590">
                <a:tc>
                  <a:txBody>
                    <a:bodyPr/>
                    <a:p>
                      <a:pPr indent="0">
                        <a:buNone/>
                      </a:pPr>
                      <a:endParaRPr lang="en-US" altLang="en-US" sz="1600" b="0">
                        <a:solidFill>
                          <a:srgbClr val="000000"/>
                        </a:solidFill>
                        <a:latin typeface="Arial" panose="020B0604020202020204" charset="-52"/>
                      </a:endParaRPr>
                    </a:p>
                  </a:txBody>
                  <a:tcPr marL="12700" marR="12700" marT="12700" vert="horz" anchor="b" anchorCtr="0">
                    <a:lnL>
                      <a:noFill/>
                    </a:lnL>
                    <a:lnR>
                      <a:noFill/>
                    </a:lnR>
                    <a:lnT cap="flat">
                      <a:noFill/>
                    </a:lnT>
                    <a:lnB cap="flat">
                      <a:noFill/>
                    </a:lnB>
                    <a:lnTlToBr>
                      <a:noFill/>
                    </a:lnTlToBr>
                    <a:lnBlToTr>
                      <a:noFill/>
                    </a:lnBlToTr>
                    <a:noFill/>
                  </a:tcPr>
                </a:tc>
                <a:tc>
                  <a:txBody>
                    <a:bodyPr/>
                    <a:p>
                      <a:pPr indent="0">
                        <a:buNone/>
                      </a:pPr>
                      <a:endParaRPr lang="zh-CN" altLang="en-US" sz="2800"/>
                    </a:p>
                  </a:txBody>
                  <a:tcPr marL="12700" marR="12700" marT="12700" vert="horz" anchor="b" anchorCtr="0">
                    <a:lnL>
                      <a:noFill/>
                    </a:lnL>
                    <a:lnR cap="flat">
                      <a:noFill/>
                    </a:lnR>
                    <a:lnT cap="flat">
                      <a:noFill/>
                    </a:lnT>
                    <a:lnB cap="flat">
                      <a:noFill/>
                    </a:lnB>
                    <a:lnTlToBr>
                      <a:noFill/>
                    </a:lnTlToBr>
                    <a:lnBlToTr>
                      <a:noFill/>
                    </a:lnBlToTr>
                    <a:no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grpSp>
        <p:nvGrpSpPr>
          <p:cNvPr id="2" name="组合 1"/>
          <p:cNvGrpSpPr/>
          <p:nvPr/>
        </p:nvGrpSpPr>
        <p:grpSpPr>
          <a:xfrm>
            <a:off x="514350" y="422042"/>
            <a:ext cx="5954561" cy="1110279"/>
            <a:chOff x="514350" y="422042"/>
            <a:chExt cx="5954561" cy="1110279"/>
          </a:xfrm>
        </p:grpSpPr>
        <p:pic>
          <p:nvPicPr>
            <p:cNvPr id="3" name="图片 2"/>
            <p:cNvPicPr>
              <a:picLocks noChangeAspect="1"/>
            </p:cNvPicPr>
            <p:nvPr/>
          </p:nvPicPr>
          <p:blipFill>
            <a:blip r:embed="rId1" cstate="screen"/>
            <a:stretch>
              <a:fillRect/>
            </a:stretch>
          </p:blipFill>
          <p:spPr>
            <a:xfrm>
              <a:off x="514350" y="422042"/>
              <a:ext cx="875127" cy="1110279"/>
            </a:xfrm>
            <a:prstGeom prst="rect">
              <a:avLst/>
            </a:prstGeom>
          </p:spPr>
        </p:pic>
        <p:sp>
          <p:nvSpPr>
            <p:cNvPr id="4" name="文本框 3"/>
            <p:cNvSpPr txBox="1"/>
            <p:nvPr/>
          </p:nvSpPr>
          <p:spPr>
            <a:xfrm>
              <a:off x="1389477" y="601950"/>
              <a:ext cx="4434079" cy="583565"/>
            </a:xfrm>
            <a:prstGeom prst="rect">
              <a:avLst/>
            </a:prstGeom>
            <a:noFill/>
          </p:spPr>
          <p:txBody>
            <a:bodyPr wrap="square" rtlCol="0">
              <a:spAutoFit/>
            </a:bodyPr>
            <a:lstStyle/>
            <a:p>
              <a:r>
                <a:rPr lang="en-US" altLang="zh-CN" sz="3200">
                  <a:solidFill>
                    <a:schemeClr val="bg1"/>
                  </a:solidFill>
                  <a:latin typeface="宋体" panose="02010600030101010101" pitchFamily="2" charset="-122"/>
                  <a:ea typeface="宋体" panose="02010600030101010101" pitchFamily="2" charset="-122"/>
                </a:rPr>
                <a:t>02 </a:t>
              </a:r>
              <a:r>
                <a:rPr lang="zh-CN" altLang="en-US" sz="3200">
                  <a:solidFill>
                    <a:schemeClr val="bg1"/>
                  </a:solidFill>
                  <a:latin typeface="宋体" panose="02010600030101010101" pitchFamily="2" charset="-122"/>
                  <a:ea typeface="宋体" panose="02010600030101010101" pitchFamily="2" charset="-122"/>
                </a:rPr>
                <a:t>可远移考量</a:t>
              </a:r>
              <a:endParaRPr lang="zh-CN" altLang="en-US" sz="3200">
                <a:solidFill>
                  <a:schemeClr val="bg1"/>
                </a:solidFill>
                <a:latin typeface="宋体" panose="02010600030101010101" pitchFamily="2" charset="-122"/>
                <a:ea typeface="宋体" panose="02010600030101010101" pitchFamily="2" charset="-122"/>
              </a:endParaRPr>
            </a:p>
          </p:txBody>
        </p:sp>
        <p:cxnSp>
          <p:nvCxnSpPr>
            <p:cNvPr id="5" name="直接连接符 4"/>
            <p:cNvCxnSpPr/>
            <p:nvPr/>
          </p:nvCxnSpPr>
          <p:spPr>
            <a:xfrm>
              <a:off x="1524000" y="1224825"/>
              <a:ext cx="494491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8" name="图片 7"/>
          <p:cNvPicPr>
            <a:picLocks noChangeAspect="1"/>
          </p:cNvPicPr>
          <p:nvPr/>
        </p:nvPicPr>
        <p:blipFill>
          <a:blip r:embed="rId2"/>
          <a:stretch>
            <a:fillRect/>
          </a:stretch>
        </p:blipFill>
        <p:spPr>
          <a:xfrm>
            <a:off x="146050" y="2240280"/>
            <a:ext cx="11899265" cy="404114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grpSp>
        <p:nvGrpSpPr>
          <p:cNvPr id="2" name="组合 1"/>
          <p:cNvGrpSpPr/>
          <p:nvPr/>
        </p:nvGrpSpPr>
        <p:grpSpPr>
          <a:xfrm>
            <a:off x="514350" y="422042"/>
            <a:ext cx="8331835" cy="1110279"/>
            <a:chOff x="514350" y="422042"/>
            <a:chExt cx="8331835" cy="1110279"/>
          </a:xfrm>
        </p:grpSpPr>
        <p:pic>
          <p:nvPicPr>
            <p:cNvPr id="3" name="图片 2"/>
            <p:cNvPicPr>
              <a:picLocks noChangeAspect="1"/>
            </p:cNvPicPr>
            <p:nvPr/>
          </p:nvPicPr>
          <p:blipFill>
            <a:blip r:embed="rId1" cstate="screen"/>
            <a:stretch>
              <a:fillRect/>
            </a:stretch>
          </p:blipFill>
          <p:spPr>
            <a:xfrm>
              <a:off x="514350" y="422042"/>
              <a:ext cx="875127" cy="1110279"/>
            </a:xfrm>
            <a:prstGeom prst="rect">
              <a:avLst/>
            </a:prstGeom>
          </p:spPr>
        </p:pic>
        <p:sp>
          <p:nvSpPr>
            <p:cNvPr id="4" name="文本框 3"/>
            <p:cNvSpPr txBox="1"/>
            <p:nvPr/>
          </p:nvSpPr>
          <p:spPr>
            <a:xfrm>
              <a:off x="1389380" y="601747"/>
              <a:ext cx="7456805" cy="583565"/>
            </a:xfrm>
            <a:prstGeom prst="rect">
              <a:avLst/>
            </a:prstGeom>
            <a:noFill/>
          </p:spPr>
          <p:txBody>
            <a:bodyPr wrap="square" rtlCol="0">
              <a:spAutoFit/>
            </a:bodyPr>
            <a:lstStyle/>
            <a:p>
              <a:r>
                <a:rPr lang="en-US" altLang="zh-CN" sz="3200">
                  <a:solidFill>
                    <a:schemeClr val="bg1"/>
                  </a:solidFill>
                  <a:latin typeface="宋体" panose="02010600030101010101" pitchFamily="2" charset="-122"/>
                  <a:ea typeface="宋体" panose="02010600030101010101" pitchFamily="2" charset="-122"/>
                </a:rPr>
                <a:t>A8设计主要包括四个核心设计理念</a:t>
              </a:r>
              <a:endParaRPr lang="zh-CN" altLang="en-US" sz="1600">
                <a:solidFill>
                  <a:schemeClr val="bg1"/>
                </a:solidFill>
                <a:latin typeface="宋体" panose="02010600030101010101" pitchFamily="2" charset="-122"/>
                <a:ea typeface="宋体" panose="02010600030101010101" pitchFamily="2" charset="-122"/>
              </a:endParaRPr>
            </a:p>
          </p:txBody>
        </p:sp>
        <p:cxnSp>
          <p:nvCxnSpPr>
            <p:cNvPr id="5" name="直接连接符 4"/>
            <p:cNvCxnSpPr/>
            <p:nvPr/>
          </p:nvCxnSpPr>
          <p:spPr>
            <a:xfrm>
              <a:off x="1524000" y="1224825"/>
              <a:ext cx="494491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6" name="文本框 5"/>
          <p:cNvSpPr txBox="1"/>
          <p:nvPr/>
        </p:nvSpPr>
        <p:spPr>
          <a:xfrm>
            <a:off x="696595" y="1706880"/>
            <a:ext cx="10681335" cy="2306955"/>
          </a:xfrm>
          <a:prstGeom prst="rect">
            <a:avLst/>
          </a:prstGeom>
          <a:noFill/>
        </p:spPr>
        <p:txBody>
          <a:bodyPr wrap="square" rtlCol="0" anchor="t">
            <a:spAutoFit/>
          </a:bodyPr>
          <a:p>
            <a:r>
              <a:rPr lang="zh-CN" altLang="en-US" sz="2400">
                <a:solidFill>
                  <a:schemeClr val="bg1"/>
                </a:solidFill>
              </a:rPr>
              <a:t>1.前牙唇倾控制-对前牙提供足够的支抗保护，避免发生不希望的向移动;</a:t>
            </a:r>
            <a:endParaRPr lang="zh-CN" altLang="en-US" sz="2400">
              <a:solidFill>
                <a:schemeClr val="bg1"/>
              </a:solidFill>
            </a:endParaRPr>
          </a:p>
          <a:p>
            <a:endParaRPr lang="zh-CN" altLang="en-US" sz="2400">
              <a:solidFill>
                <a:schemeClr val="bg1"/>
              </a:solidFill>
            </a:endParaRPr>
          </a:p>
          <a:p>
            <a:r>
              <a:rPr lang="zh-CN" altLang="en-US" sz="2400">
                <a:solidFill>
                  <a:schemeClr val="bg1"/>
                </a:solidFill>
              </a:rPr>
              <a:t>目标位-前牙转矩补偿设计</a:t>
            </a:r>
            <a:endParaRPr lang="zh-CN" altLang="en-US" sz="2400">
              <a:solidFill>
                <a:schemeClr val="bg1"/>
              </a:solidFill>
            </a:endParaRPr>
          </a:p>
          <a:p>
            <a:endParaRPr lang="zh-CN" altLang="en-US" sz="2400">
              <a:solidFill>
                <a:schemeClr val="bg1"/>
              </a:solidFill>
            </a:endParaRPr>
          </a:p>
          <a:p>
            <a:r>
              <a:rPr lang="zh-CN" altLang="en-US" sz="2400">
                <a:solidFill>
                  <a:schemeClr val="bg1"/>
                </a:solidFill>
              </a:rPr>
              <a:t>A8方案通过添加前牙冠舌向的转矩补偿设计，进一步保护前牙支抗，减少发生唇向移动的力。</a:t>
            </a:r>
            <a:endParaRPr lang="zh-CN" altLang="en-US" sz="2400">
              <a:solidFill>
                <a:schemeClr val="bg1"/>
              </a:solidFill>
            </a:endParaRPr>
          </a:p>
        </p:txBody>
      </p:sp>
      <p:grpSp>
        <p:nvGrpSpPr>
          <p:cNvPr id="252" name="成组"/>
          <p:cNvGrpSpPr/>
          <p:nvPr/>
        </p:nvGrpSpPr>
        <p:grpSpPr>
          <a:xfrm rot="1140000">
            <a:off x="2153920" y="3661410"/>
            <a:ext cx="1182370" cy="2994660"/>
            <a:chOff x="0" y="0"/>
            <a:chExt cx="1293070" cy="3439036"/>
          </a:xfrm>
          <a:solidFill>
            <a:schemeClr val="accent5"/>
          </a:solidFill>
        </p:grpSpPr>
        <p:sp>
          <p:nvSpPr>
            <p:cNvPr id="250" name="形状"/>
            <p:cNvSpPr/>
            <p:nvPr/>
          </p:nvSpPr>
          <p:spPr>
            <a:xfrm>
              <a:off x="179376" y="-1"/>
              <a:ext cx="1113695" cy="2388297"/>
            </a:xfrm>
            <a:custGeom>
              <a:avLst/>
              <a:gdLst/>
              <a:ahLst/>
              <a:cxnLst>
                <a:cxn ang="0">
                  <a:pos x="wd2" y="hd2"/>
                </a:cxn>
                <a:cxn ang="5400000">
                  <a:pos x="wd2" y="hd2"/>
                </a:cxn>
                <a:cxn ang="10800000">
                  <a:pos x="wd2" y="hd2"/>
                </a:cxn>
                <a:cxn ang="16200000">
                  <a:pos x="wd2" y="hd2"/>
                </a:cxn>
              </a:cxnLst>
              <a:rect l="0" t="0" r="r" b="b"/>
              <a:pathLst>
                <a:path w="20956" h="21237" extrusionOk="0">
                  <a:moveTo>
                    <a:pt x="15152" y="20060"/>
                  </a:moveTo>
                  <a:cubicBezTo>
                    <a:pt x="15152" y="19501"/>
                    <a:pt x="15367" y="18332"/>
                    <a:pt x="15690" y="17824"/>
                  </a:cubicBezTo>
                  <a:cubicBezTo>
                    <a:pt x="18054" y="13860"/>
                    <a:pt x="20740" y="8117"/>
                    <a:pt x="20848" y="3593"/>
                  </a:cubicBezTo>
                  <a:cubicBezTo>
                    <a:pt x="20955" y="2069"/>
                    <a:pt x="21600" y="-320"/>
                    <a:pt x="17839" y="36"/>
                  </a:cubicBezTo>
                  <a:cubicBezTo>
                    <a:pt x="17194" y="87"/>
                    <a:pt x="10316" y="5880"/>
                    <a:pt x="9779" y="6541"/>
                  </a:cubicBezTo>
                  <a:cubicBezTo>
                    <a:pt x="7522" y="9032"/>
                    <a:pt x="5373" y="11522"/>
                    <a:pt x="3116" y="14063"/>
                  </a:cubicBezTo>
                  <a:cubicBezTo>
                    <a:pt x="2257" y="15639"/>
                    <a:pt x="0" y="17367"/>
                    <a:pt x="0" y="19145"/>
                  </a:cubicBezTo>
                  <a:cubicBezTo>
                    <a:pt x="430" y="19349"/>
                    <a:pt x="2257" y="19857"/>
                    <a:pt x="2794" y="19857"/>
                  </a:cubicBezTo>
                  <a:cubicBezTo>
                    <a:pt x="3331" y="20314"/>
                    <a:pt x="3869" y="20823"/>
                    <a:pt x="4621" y="21229"/>
                  </a:cubicBezTo>
                  <a:cubicBezTo>
                    <a:pt x="6018" y="21229"/>
                    <a:pt x="7845" y="21280"/>
                    <a:pt x="9457" y="21128"/>
                  </a:cubicBezTo>
                  <a:cubicBezTo>
                    <a:pt x="11176" y="20924"/>
                    <a:pt x="13648" y="19857"/>
                    <a:pt x="15152" y="20060"/>
                  </a:cubicBezTo>
                </a:path>
              </a:pathLst>
            </a:custGeom>
            <a:grpFill/>
            <a:ln w="12700" cap="flat">
              <a:solidFill>
                <a:srgbClr val="663300"/>
              </a:solidFill>
              <a:prstDash val="solid"/>
              <a:round/>
            </a:ln>
            <a:effectLst/>
          </p:spPr>
          <p:txBody>
            <a:bodyPr wrap="square" lIns="45719" tIns="45719" rIns="45719" bIns="45719" numCol="1" anchor="t">
              <a:noAutofit/>
            </a:bodyPr>
            <a:p/>
          </p:txBody>
        </p:sp>
        <p:sp>
          <p:nvSpPr>
            <p:cNvPr id="251" name="形状"/>
            <p:cNvSpPr/>
            <p:nvPr/>
          </p:nvSpPr>
          <p:spPr>
            <a:xfrm>
              <a:off x="0" y="2141613"/>
              <a:ext cx="1005854" cy="1297424"/>
            </a:xfrm>
            <a:custGeom>
              <a:avLst/>
              <a:gdLst/>
              <a:ahLst/>
              <a:cxnLst>
                <a:cxn ang="0">
                  <a:pos x="wd2" y="hd2"/>
                </a:cxn>
                <a:cxn ang="5400000">
                  <a:pos x="wd2" y="hd2"/>
                </a:cxn>
                <a:cxn ang="10800000">
                  <a:pos x="wd2" y="hd2"/>
                </a:cxn>
                <a:cxn ang="16200000">
                  <a:pos x="wd2" y="hd2"/>
                </a:cxn>
              </a:cxnLst>
              <a:rect l="0" t="0" r="r" b="b"/>
              <a:pathLst>
                <a:path w="20236" h="21600" extrusionOk="0">
                  <a:moveTo>
                    <a:pt x="19578" y="1522"/>
                  </a:moveTo>
                  <a:cubicBezTo>
                    <a:pt x="21187" y="3711"/>
                    <a:pt x="19464" y="5519"/>
                    <a:pt x="18430" y="7612"/>
                  </a:cubicBezTo>
                  <a:cubicBezTo>
                    <a:pt x="16821" y="10752"/>
                    <a:pt x="12225" y="11799"/>
                    <a:pt x="10617" y="14939"/>
                  </a:cubicBezTo>
                  <a:cubicBezTo>
                    <a:pt x="9813" y="16747"/>
                    <a:pt x="8319" y="20268"/>
                    <a:pt x="6710" y="21600"/>
                  </a:cubicBezTo>
                  <a:cubicBezTo>
                    <a:pt x="3838" y="21600"/>
                    <a:pt x="1540" y="21315"/>
                    <a:pt x="736" y="18270"/>
                  </a:cubicBezTo>
                  <a:cubicBezTo>
                    <a:pt x="-413" y="13797"/>
                    <a:pt x="-298" y="6566"/>
                    <a:pt x="1655" y="2569"/>
                  </a:cubicBezTo>
                  <a:cubicBezTo>
                    <a:pt x="2115" y="1713"/>
                    <a:pt x="2804" y="666"/>
                    <a:pt x="3608" y="0"/>
                  </a:cubicBezTo>
                  <a:cubicBezTo>
                    <a:pt x="6021" y="0"/>
                    <a:pt x="7170" y="2855"/>
                    <a:pt x="9123" y="3521"/>
                  </a:cubicBezTo>
                  <a:cubicBezTo>
                    <a:pt x="13030" y="4853"/>
                    <a:pt x="16476" y="571"/>
                    <a:pt x="19578" y="1522"/>
                  </a:cubicBezTo>
                </a:path>
              </a:pathLst>
            </a:custGeom>
            <a:grpFill/>
            <a:ln w="12700" cap="flat">
              <a:solidFill>
                <a:srgbClr val="663300"/>
              </a:solidFill>
              <a:prstDash val="solid"/>
              <a:round/>
            </a:ln>
            <a:effectLst/>
          </p:spPr>
          <p:txBody>
            <a:bodyPr wrap="square" lIns="45719" tIns="45719" rIns="45719" bIns="45719" numCol="1" anchor="t">
              <a:noAutofit/>
            </a:bodyPr>
            <a:p/>
          </p:txBody>
        </p:sp>
      </p:grpSp>
      <p:grpSp>
        <p:nvGrpSpPr>
          <p:cNvPr id="7" name="成组"/>
          <p:cNvGrpSpPr/>
          <p:nvPr/>
        </p:nvGrpSpPr>
        <p:grpSpPr>
          <a:xfrm rot="1440000">
            <a:off x="2254250" y="3761740"/>
            <a:ext cx="1182370" cy="2994660"/>
            <a:chOff x="0" y="0"/>
            <a:chExt cx="1293070" cy="3439036"/>
          </a:xfrm>
          <a:solidFill>
            <a:schemeClr val="accent6">
              <a:lumMod val="40000"/>
              <a:lumOff val="60000"/>
            </a:schemeClr>
          </a:solidFill>
        </p:grpSpPr>
        <p:sp>
          <p:nvSpPr>
            <p:cNvPr id="8" name="形状"/>
            <p:cNvSpPr/>
            <p:nvPr/>
          </p:nvSpPr>
          <p:spPr>
            <a:xfrm>
              <a:off x="179376" y="-1"/>
              <a:ext cx="1113695" cy="2388297"/>
            </a:xfrm>
            <a:custGeom>
              <a:avLst/>
              <a:gdLst/>
              <a:ahLst/>
              <a:cxnLst>
                <a:cxn ang="0">
                  <a:pos x="wd2" y="hd2"/>
                </a:cxn>
                <a:cxn ang="5400000">
                  <a:pos x="wd2" y="hd2"/>
                </a:cxn>
                <a:cxn ang="10800000">
                  <a:pos x="wd2" y="hd2"/>
                </a:cxn>
                <a:cxn ang="16200000">
                  <a:pos x="wd2" y="hd2"/>
                </a:cxn>
              </a:cxnLst>
              <a:rect l="0" t="0" r="r" b="b"/>
              <a:pathLst>
                <a:path w="20956" h="21237" extrusionOk="0">
                  <a:moveTo>
                    <a:pt x="15152" y="20060"/>
                  </a:moveTo>
                  <a:cubicBezTo>
                    <a:pt x="15152" y="19501"/>
                    <a:pt x="15367" y="18332"/>
                    <a:pt x="15690" y="17824"/>
                  </a:cubicBezTo>
                  <a:cubicBezTo>
                    <a:pt x="18054" y="13860"/>
                    <a:pt x="20740" y="8117"/>
                    <a:pt x="20848" y="3593"/>
                  </a:cubicBezTo>
                  <a:cubicBezTo>
                    <a:pt x="20955" y="2069"/>
                    <a:pt x="21600" y="-320"/>
                    <a:pt x="17839" y="36"/>
                  </a:cubicBezTo>
                  <a:cubicBezTo>
                    <a:pt x="17194" y="87"/>
                    <a:pt x="10316" y="5880"/>
                    <a:pt x="9779" y="6541"/>
                  </a:cubicBezTo>
                  <a:cubicBezTo>
                    <a:pt x="7522" y="9032"/>
                    <a:pt x="5373" y="11522"/>
                    <a:pt x="3116" y="14063"/>
                  </a:cubicBezTo>
                  <a:cubicBezTo>
                    <a:pt x="2257" y="15639"/>
                    <a:pt x="0" y="17367"/>
                    <a:pt x="0" y="19145"/>
                  </a:cubicBezTo>
                  <a:cubicBezTo>
                    <a:pt x="430" y="19349"/>
                    <a:pt x="2257" y="19857"/>
                    <a:pt x="2794" y="19857"/>
                  </a:cubicBezTo>
                  <a:cubicBezTo>
                    <a:pt x="3331" y="20314"/>
                    <a:pt x="3869" y="20823"/>
                    <a:pt x="4621" y="21229"/>
                  </a:cubicBezTo>
                  <a:cubicBezTo>
                    <a:pt x="6018" y="21229"/>
                    <a:pt x="7845" y="21280"/>
                    <a:pt x="9457" y="21128"/>
                  </a:cubicBezTo>
                  <a:cubicBezTo>
                    <a:pt x="11176" y="20924"/>
                    <a:pt x="13648" y="19857"/>
                    <a:pt x="15152" y="20060"/>
                  </a:cubicBezTo>
                </a:path>
              </a:pathLst>
            </a:custGeom>
            <a:grpFill/>
            <a:ln w="12700" cap="flat">
              <a:solidFill>
                <a:schemeClr val="accent1"/>
              </a:solidFill>
              <a:prstDash val="solid"/>
              <a:round/>
            </a:ln>
            <a:effectLst/>
          </p:spPr>
          <p:txBody>
            <a:bodyPr wrap="square" lIns="45719" tIns="45719" rIns="45719" bIns="45719" numCol="1" anchor="t">
              <a:noAutofit/>
            </a:bodyPr>
            <a:p/>
          </p:txBody>
        </p:sp>
        <p:sp>
          <p:nvSpPr>
            <p:cNvPr id="9" name="形状"/>
            <p:cNvSpPr/>
            <p:nvPr/>
          </p:nvSpPr>
          <p:spPr>
            <a:xfrm>
              <a:off x="0" y="2141613"/>
              <a:ext cx="1005854" cy="1297424"/>
            </a:xfrm>
            <a:custGeom>
              <a:avLst/>
              <a:gdLst/>
              <a:ahLst/>
              <a:cxnLst>
                <a:cxn ang="0">
                  <a:pos x="wd2" y="hd2"/>
                </a:cxn>
                <a:cxn ang="5400000">
                  <a:pos x="wd2" y="hd2"/>
                </a:cxn>
                <a:cxn ang="10800000">
                  <a:pos x="wd2" y="hd2"/>
                </a:cxn>
                <a:cxn ang="16200000">
                  <a:pos x="wd2" y="hd2"/>
                </a:cxn>
              </a:cxnLst>
              <a:rect l="0" t="0" r="r" b="b"/>
              <a:pathLst>
                <a:path w="20236" h="21600" extrusionOk="0">
                  <a:moveTo>
                    <a:pt x="19578" y="1522"/>
                  </a:moveTo>
                  <a:cubicBezTo>
                    <a:pt x="21187" y="3711"/>
                    <a:pt x="19464" y="5519"/>
                    <a:pt x="18430" y="7612"/>
                  </a:cubicBezTo>
                  <a:cubicBezTo>
                    <a:pt x="16821" y="10752"/>
                    <a:pt x="12225" y="11799"/>
                    <a:pt x="10617" y="14939"/>
                  </a:cubicBezTo>
                  <a:cubicBezTo>
                    <a:pt x="9813" y="16747"/>
                    <a:pt x="8319" y="20268"/>
                    <a:pt x="6710" y="21600"/>
                  </a:cubicBezTo>
                  <a:cubicBezTo>
                    <a:pt x="3838" y="21600"/>
                    <a:pt x="1540" y="21315"/>
                    <a:pt x="736" y="18270"/>
                  </a:cubicBezTo>
                  <a:cubicBezTo>
                    <a:pt x="-413" y="13797"/>
                    <a:pt x="-298" y="6566"/>
                    <a:pt x="1655" y="2569"/>
                  </a:cubicBezTo>
                  <a:cubicBezTo>
                    <a:pt x="2115" y="1713"/>
                    <a:pt x="2804" y="666"/>
                    <a:pt x="3608" y="0"/>
                  </a:cubicBezTo>
                  <a:cubicBezTo>
                    <a:pt x="6021" y="0"/>
                    <a:pt x="7170" y="2855"/>
                    <a:pt x="9123" y="3521"/>
                  </a:cubicBezTo>
                  <a:cubicBezTo>
                    <a:pt x="13030" y="4853"/>
                    <a:pt x="16476" y="571"/>
                    <a:pt x="19578" y="1522"/>
                  </a:cubicBezTo>
                </a:path>
              </a:pathLst>
            </a:custGeom>
            <a:grpFill/>
            <a:ln w="12700" cap="flat">
              <a:solidFill>
                <a:schemeClr val="accent1"/>
              </a:solidFill>
              <a:prstDash val="solid"/>
              <a:round/>
            </a:ln>
            <a:effectLst/>
          </p:spPr>
          <p:txBody>
            <a:bodyPr wrap="square" lIns="45719" tIns="45719" rIns="45719" bIns="45719" numCol="1" anchor="t">
              <a:noAutofit/>
            </a:bodyPr>
            <a:p/>
          </p:txBody>
        </p:sp>
      </p:grpSp>
      <p:grpSp>
        <p:nvGrpSpPr>
          <p:cNvPr id="10" name="成组"/>
          <p:cNvGrpSpPr/>
          <p:nvPr/>
        </p:nvGrpSpPr>
        <p:grpSpPr>
          <a:xfrm rot="1140000">
            <a:off x="7475855" y="3788410"/>
            <a:ext cx="1182370" cy="2994660"/>
            <a:chOff x="0" y="0"/>
            <a:chExt cx="1293070" cy="3439036"/>
          </a:xfrm>
          <a:solidFill>
            <a:schemeClr val="accent5"/>
          </a:solidFill>
        </p:grpSpPr>
        <p:sp>
          <p:nvSpPr>
            <p:cNvPr id="11" name="形状"/>
            <p:cNvSpPr/>
            <p:nvPr/>
          </p:nvSpPr>
          <p:spPr>
            <a:xfrm>
              <a:off x="179376" y="-1"/>
              <a:ext cx="1113695" cy="2388297"/>
            </a:xfrm>
            <a:custGeom>
              <a:avLst/>
              <a:gdLst/>
              <a:ahLst/>
              <a:cxnLst>
                <a:cxn ang="0">
                  <a:pos x="wd2" y="hd2"/>
                </a:cxn>
                <a:cxn ang="5400000">
                  <a:pos x="wd2" y="hd2"/>
                </a:cxn>
                <a:cxn ang="10800000">
                  <a:pos x="wd2" y="hd2"/>
                </a:cxn>
                <a:cxn ang="16200000">
                  <a:pos x="wd2" y="hd2"/>
                </a:cxn>
              </a:cxnLst>
              <a:rect l="0" t="0" r="r" b="b"/>
              <a:pathLst>
                <a:path w="20956" h="21237" extrusionOk="0">
                  <a:moveTo>
                    <a:pt x="15152" y="20060"/>
                  </a:moveTo>
                  <a:cubicBezTo>
                    <a:pt x="15152" y="19501"/>
                    <a:pt x="15367" y="18332"/>
                    <a:pt x="15690" y="17824"/>
                  </a:cubicBezTo>
                  <a:cubicBezTo>
                    <a:pt x="18054" y="13860"/>
                    <a:pt x="20740" y="8117"/>
                    <a:pt x="20848" y="3593"/>
                  </a:cubicBezTo>
                  <a:cubicBezTo>
                    <a:pt x="20955" y="2069"/>
                    <a:pt x="21600" y="-320"/>
                    <a:pt x="17839" y="36"/>
                  </a:cubicBezTo>
                  <a:cubicBezTo>
                    <a:pt x="17194" y="87"/>
                    <a:pt x="10316" y="5880"/>
                    <a:pt x="9779" y="6541"/>
                  </a:cubicBezTo>
                  <a:cubicBezTo>
                    <a:pt x="7522" y="9032"/>
                    <a:pt x="5373" y="11522"/>
                    <a:pt x="3116" y="14063"/>
                  </a:cubicBezTo>
                  <a:cubicBezTo>
                    <a:pt x="2257" y="15639"/>
                    <a:pt x="0" y="17367"/>
                    <a:pt x="0" y="19145"/>
                  </a:cubicBezTo>
                  <a:cubicBezTo>
                    <a:pt x="430" y="19349"/>
                    <a:pt x="2257" y="19857"/>
                    <a:pt x="2794" y="19857"/>
                  </a:cubicBezTo>
                  <a:cubicBezTo>
                    <a:pt x="3331" y="20314"/>
                    <a:pt x="3869" y="20823"/>
                    <a:pt x="4621" y="21229"/>
                  </a:cubicBezTo>
                  <a:cubicBezTo>
                    <a:pt x="6018" y="21229"/>
                    <a:pt x="7845" y="21280"/>
                    <a:pt x="9457" y="21128"/>
                  </a:cubicBezTo>
                  <a:cubicBezTo>
                    <a:pt x="11176" y="20924"/>
                    <a:pt x="13648" y="19857"/>
                    <a:pt x="15152" y="20060"/>
                  </a:cubicBezTo>
                </a:path>
              </a:pathLst>
            </a:custGeom>
            <a:grpFill/>
            <a:ln w="12700" cap="flat">
              <a:solidFill>
                <a:srgbClr val="663300"/>
              </a:solidFill>
              <a:prstDash val="solid"/>
              <a:round/>
            </a:ln>
            <a:effectLst/>
          </p:spPr>
          <p:txBody>
            <a:bodyPr wrap="square" lIns="45719" tIns="45719" rIns="45719" bIns="45719" numCol="1" anchor="t">
              <a:noAutofit/>
            </a:bodyPr>
            <a:p/>
          </p:txBody>
        </p:sp>
        <p:sp>
          <p:nvSpPr>
            <p:cNvPr id="12" name="形状"/>
            <p:cNvSpPr/>
            <p:nvPr/>
          </p:nvSpPr>
          <p:spPr>
            <a:xfrm>
              <a:off x="0" y="2141613"/>
              <a:ext cx="1005854" cy="1297424"/>
            </a:xfrm>
            <a:custGeom>
              <a:avLst/>
              <a:gdLst/>
              <a:ahLst/>
              <a:cxnLst>
                <a:cxn ang="0">
                  <a:pos x="wd2" y="hd2"/>
                </a:cxn>
                <a:cxn ang="5400000">
                  <a:pos x="wd2" y="hd2"/>
                </a:cxn>
                <a:cxn ang="10800000">
                  <a:pos x="wd2" y="hd2"/>
                </a:cxn>
                <a:cxn ang="16200000">
                  <a:pos x="wd2" y="hd2"/>
                </a:cxn>
              </a:cxnLst>
              <a:rect l="0" t="0" r="r" b="b"/>
              <a:pathLst>
                <a:path w="20236" h="21600" extrusionOk="0">
                  <a:moveTo>
                    <a:pt x="19578" y="1522"/>
                  </a:moveTo>
                  <a:cubicBezTo>
                    <a:pt x="21187" y="3711"/>
                    <a:pt x="19464" y="5519"/>
                    <a:pt x="18430" y="7612"/>
                  </a:cubicBezTo>
                  <a:cubicBezTo>
                    <a:pt x="16821" y="10752"/>
                    <a:pt x="12225" y="11799"/>
                    <a:pt x="10617" y="14939"/>
                  </a:cubicBezTo>
                  <a:cubicBezTo>
                    <a:pt x="9813" y="16747"/>
                    <a:pt x="8319" y="20268"/>
                    <a:pt x="6710" y="21600"/>
                  </a:cubicBezTo>
                  <a:cubicBezTo>
                    <a:pt x="3838" y="21600"/>
                    <a:pt x="1540" y="21315"/>
                    <a:pt x="736" y="18270"/>
                  </a:cubicBezTo>
                  <a:cubicBezTo>
                    <a:pt x="-413" y="13797"/>
                    <a:pt x="-298" y="6566"/>
                    <a:pt x="1655" y="2569"/>
                  </a:cubicBezTo>
                  <a:cubicBezTo>
                    <a:pt x="2115" y="1713"/>
                    <a:pt x="2804" y="666"/>
                    <a:pt x="3608" y="0"/>
                  </a:cubicBezTo>
                  <a:cubicBezTo>
                    <a:pt x="6021" y="0"/>
                    <a:pt x="7170" y="2855"/>
                    <a:pt x="9123" y="3521"/>
                  </a:cubicBezTo>
                  <a:cubicBezTo>
                    <a:pt x="13030" y="4853"/>
                    <a:pt x="16476" y="571"/>
                    <a:pt x="19578" y="1522"/>
                  </a:cubicBezTo>
                </a:path>
              </a:pathLst>
            </a:custGeom>
            <a:grpFill/>
            <a:ln w="12700" cap="flat">
              <a:solidFill>
                <a:srgbClr val="663300"/>
              </a:solidFill>
              <a:prstDash val="solid"/>
              <a:round/>
            </a:ln>
            <a:effectLst/>
          </p:spPr>
          <p:txBody>
            <a:bodyPr wrap="square" lIns="45719" tIns="45719" rIns="45719" bIns="45719" numCol="1" anchor="t">
              <a:noAutofit/>
            </a:bodyPr>
            <a:p/>
          </p:txBody>
        </p:sp>
      </p:grpSp>
      <p:grpSp>
        <p:nvGrpSpPr>
          <p:cNvPr id="13" name="成组"/>
          <p:cNvGrpSpPr/>
          <p:nvPr/>
        </p:nvGrpSpPr>
        <p:grpSpPr>
          <a:xfrm rot="720000">
            <a:off x="7576185" y="3773170"/>
            <a:ext cx="1182370" cy="2994660"/>
            <a:chOff x="0" y="0"/>
            <a:chExt cx="1293070" cy="3439036"/>
          </a:xfrm>
          <a:solidFill>
            <a:schemeClr val="accent6">
              <a:lumMod val="40000"/>
              <a:lumOff val="60000"/>
            </a:schemeClr>
          </a:solidFill>
        </p:grpSpPr>
        <p:sp>
          <p:nvSpPr>
            <p:cNvPr id="14" name="形状"/>
            <p:cNvSpPr/>
            <p:nvPr/>
          </p:nvSpPr>
          <p:spPr>
            <a:xfrm>
              <a:off x="179376" y="-1"/>
              <a:ext cx="1113695" cy="2388297"/>
            </a:xfrm>
            <a:custGeom>
              <a:avLst/>
              <a:gdLst/>
              <a:ahLst/>
              <a:cxnLst>
                <a:cxn ang="0">
                  <a:pos x="wd2" y="hd2"/>
                </a:cxn>
                <a:cxn ang="5400000">
                  <a:pos x="wd2" y="hd2"/>
                </a:cxn>
                <a:cxn ang="10800000">
                  <a:pos x="wd2" y="hd2"/>
                </a:cxn>
                <a:cxn ang="16200000">
                  <a:pos x="wd2" y="hd2"/>
                </a:cxn>
              </a:cxnLst>
              <a:rect l="0" t="0" r="r" b="b"/>
              <a:pathLst>
                <a:path w="20956" h="21237" extrusionOk="0">
                  <a:moveTo>
                    <a:pt x="15152" y="20060"/>
                  </a:moveTo>
                  <a:cubicBezTo>
                    <a:pt x="15152" y="19501"/>
                    <a:pt x="15367" y="18332"/>
                    <a:pt x="15690" y="17824"/>
                  </a:cubicBezTo>
                  <a:cubicBezTo>
                    <a:pt x="18054" y="13860"/>
                    <a:pt x="20740" y="8117"/>
                    <a:pt x="20848" y="3593"/>
                  </a:cubicBezTo>
                  <a:cubicBezTo>
                    <a:pt x="20955" y="2069"/>
                    <a:pt x="21600" y="-320"/>
                    <a:pt x="17839" y="36"/>
                  </a:cubicBezTo>
                  <a:cubicBezTo>
                    <a:pt x="17194" y="87"/>
                    <a:pt x="10316" y="5880"/>
                    <a:pt x="9779" y="6541"/>
                  </a:cubicBezTo>
                  <a:cubicBezTo>
                    <a:pt x="7522" y="9032"/>
                    <a:pt x="5373" y="11522"/>
                    <a:pt x="3116" y="14063"/>
                  </a:cubicBezTo>
                  <a:cubicBezTo>
                    <a:pt x="2257" y="15639"/>
                    <a:pt x="0" y="17367"/>
                    <a:pt x="0" y="19145"/>
                  </a:cubicBezTo>
                  <a:cubicBezTo>
                    <a:pt x="430" y="19349"/>
                    <a:pt x="2257" y="19857"/>
                    <a:pt x="2794" y="19857"/>
                  </a:cubicBezTo>
                  <a:cubicBezTo>
                    <a:pt x="3331" y="20314"/>
                    <a:pt x="3869" y="20823"/>
                    <a:pt x="4621" y="21229"/>
                  </a:cubicBezTo>
                  <a:cubicBezTo>
                    <a:pt x="6018" y="21229"/>
                    <a:pt x="7845" y="21280"/>
                    <a:pt x="9457" y="21128"/>
                  </a:cubicBezTo>
                  <a:cubicBezTo>
                    <a:pt x="11176" y="20924"/>
                    <a:pt x="13648" y="19857"/>
                    <a:pt x="15152" y="20060"/>
                  </a:cubicBezTo>
                </a:path>
              </a:pathLst>
            </a:custGeom>
            <a:grpFill/>
            <a:ln w="12700" cap="flat">
              <a:solidFill>
                <a:schemeClr val="accent1"/>
              </a:solidFill>
              <a:prstDash val="solid"/>
              <a:round/>
            </a:ln>
            <a:effectLst/>
          </p:spPr>
          <p:txBody>
            <a:bodyPr wrap="square" lIns="45719" tIns="45719" rIns="45719" bIns="45719" numCol="1" anchor="t">
              <a:noAutofit/>
            </a:bodyPr>
            <a:p/>
          </p:txBody>
        </p:sp>
        <p:sp>
          <p:nvSpPr>
            <p:cNvPr id="15" name="形状"/>
            <p:cNvSpPr/>
            <p:nvPr/>
          </p:nvSpPr>
          <p:spPr>
            <a:xfrm>
              <a:off x="0" y="2141613"/>
              <a:ext cx="1005854" cy="1297424"/>
            </a:xfrm>
            <a:custGeom>
              <a:avLst/>
              <a:gdLst/>
              <a:ahLst/>
              <a:cxnLst>
                <a:cxn ang="0">
                  <a:pos x="wd2" y="hd2"/>
                </a:cxn>
                <a:cxn ang="5400000">
                  <a:pos x="wd2" y="hd2"/>
                </a:cxn>
                <a:cxn ang="10800000">
                  <a:pos x="wd2" y="hd2"/>
                </a:cxn>
                <a:cxn ang="16200000">
                  <a:pos x="wd2" y="hd2"/>
                </a:cxn>
              </a:cxnLst>
              <a:rect l="0" t="0" r="r" b="b"/>
              <a:pathLst>
                <a:path w="20236" h="21600" extrusionOk="0">
                  <a:moveTo>
                    <a:pt x="19578" y="1522"/>
                  </a:moveTo>
                  <a:cubicBezTo>
                    <a:pt x="21187" y="3711"/>
                    <a:pt x="19464" y="5519"/>
                    <a:pt x="18430" y="7612"/>
                  </a:cubicBezTo>
                  <a:cubicBezTo>
                    <a:pt x="16821" y="10752"/>
                    <a:pt x="12225" y="11799"/>
                    <a:pt x="10617" y="14939"/>
                  </a:cubicBezTo>
                  <a:cubicBezTo>
                    <a:pt x="9813" y="16747"/>
                    <a:pt x="8319" y="20268"/>
                    <a:pt x="6710" y="21600"/>
                  </a:cubicBezTo>
                  <a:cubicBezTo>
                    <a:pt x="3838" y="21600"/>
                    <a:pt x="1540" y="21315"/>
                    <a:pt x="736" y="18270"/>
                  </a:cubicBezTo>
                  <a:cubicBezTo>
                    <a:pt x="-413" y="13797"/>
                    <a:pt x="-298" y="6566"/>
                    <a:pt x="1655" y="2569"/>
                  </a:cubicBezTo>
                  <a:cubicBezTo>
                    <a:pt x="2115" y="1713"/>
                    <a:pt x="2804" y="666"/>
                    <a:pt x="3608" y="0"/>
                  </a:cubicBezTo>
                  <a:cubicBezTo>
                    <a:pt x="6021" y="0"/>
                    <a:pt x="7170" y="2855"/>
                    <a:pt x="9123" y="3521"/>
                  </a:cubicBezTo>
                  <a:cubicBezTo>
                    <a:pt x="13030" y="4853"/>
                    <a:pt x="16476" y="571"/>
                    <a:pt x="19578" y="1522"/>
                  </a:cubicBezTo>
                </a:path>
              </a:pathLst>
            </a:custGeom>
            <a:grpFill/>
            <a:ln w="12700" cap="flat">
              <a:solidFill>
                <a:schemeClr val="accent1"/>
              </a:solidFill>
              <a:prstDash val="solid"/>
              <a:round/>
            </a:ln>
            <a:effectLst/>
          </p:spPr>
          <p:txBody>
            <a:bodyPr wrap="square" lIns="45719" tIns="45719" rIns="45719" bIns="45719" numCol="1" anchor="t">
              <a:noAutofit/>
            </a:bodyPr>
            <a:p/>
          </p:txBody>
        </p:sp>
      </p:grpSp>
      <p:sp>
        <p:nvSpPr>
          <p:cNvPr id="16" name="文本框 15"/>
          <p:cNvSpPr txBox="1"/>
          <p:nvPr/>
        </p:nvSpPr>
        <p:spPr>
          <a:xfrm>
            <a:off x="4291965" y="4863465"/>
            <a:ext cx="2485390" cy="1383665"/>
          </a:xfrm>
          <a:prstGeom prst="rect">
            <a:avLst/>
          </a:prstGeom>
          <a:noFill/>
        </p:spPr>
        <p:txBody>
          <a:bodyPr wrap="square" rtlCol="0">
            <a:spAutoFit/>
          </a:bodyPr>
          <a:p>
            <a:pPr algn="ctr"/>
            <a:r>
              <a:rPr lang="zh-CN" altLang="en-US" sz="2800">
                <a:solidFill>
                  <a:schemeClr val="bg1"/>
                </a:solidFill>
              </a:rPr>
              <a:t>蓝色前</a:t>
            </a:r>
            <a:endParaRPr lang="zh-CN" altLang="en-US" sz="2800">
              <a:solidFill>
                <a:schemeClr val="bg1"/>
              </a:solidFill>
            </a:endParaRPr>
          </a:p>
          <a:p>
            <a:pPr algn="ctr"/>
            <a:endParaRPr lang="zh-CN" altLang="en-US" sz="2800">
              <a:solidFill>
                <a:schemeClr val="bg1"/>
              </a:solidFill>
            </a:endParaRPr>
          </a:p>
          <a:p>
            <a:pPr algn="ctr"/>
            <a:r>
              <a:rPr lang="zh-CN" altLang="en-US" sz="2800">
                <a:solidFill>
                  <a:schemeClr val="bg1"/>
                </a:solidFill>
              </a:rPr>
              <a:t>绿色后</a:t>
            </a:r>
            <a:endParaRPr lang="zh-CN" altLang="en-US" sz="2800">
              <a:solidFill>
                <a:schemeClr val="bg1"/>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grpSp>
        <p:nvGrpSpPr>
          <p:cNvPr id="2" name="组合 1"/>
          <p:cNvGrpSpPr/>
          <p:nvPr/>
        </p:nvGrpSpPr>
        <p:grpSpPr>
          <a:xfrm>
            <a:off x="514350" y="422042"/>
            <a:ext cx="5954561" cy="1110279"/>
            <a:chOff x="514350" y="422042"/>
            <a:chExt cx="5954561" cy="1110279"/>
          </a:xfrm>
        </p:grpSpPr>
        <p:pic>
          <p:nvPicPr>
            <p:cNvPr id="3" name="图片 2"/>
            <p:cNvPicPr>
              <a:picLocks noChangeAspect="1"/>
            </p:cNvPicPr>
            <p:nvPr/>
          </p:nvPicPr>
          <p:blipFill>
            <a:blip r:embed="rId1" cstate="screen"/>
            <a:stretch>
              <a:fillRect/>
            </a:stretch>
          </p:blipFill>
          <p:spPr>
            <a:xfrm>
              <a:off x="514350" y="422042"/>
              <a:ext cx="875127" cy="1110279"/>
            </a:xfrm>
            <a:prstGeom prst="rect">
              <a:avLst/>
            </a:prstGeom>
          </p:spPr>
        </p:pic>
        <p:sp>
          <p:nvSpPr>
            <p:cNvPr id="4" name="文本框 3"/>
            <p:cNvSpPr txBox="1"/>
            <p:nvPr/>
          </p:nvSpPr>
          <p:spPr>
            <a:xfrm>
              <a:off x="1389477" y="601950"/>
              <a:ext cx="4434079" cy="583565"/>
            </a:xfrm>
            <a:prstGeom prst="rect">
              <a:avLst/>
            </a:prstGeom>
            <a:noFill/>
          </p:spPr>
          <p:txBody>
            <a:bodyPr wrap="square" rtlCol="0">
              <a:spAutoFit/>
            </a:bodyPr>
            <a:lstStyle/>
            <a:p>
              <a:r>
                <a:rPr lang="en-US" altLang="zh-CN" sz="3200">
                  <a:solidFill>
                    <a:schemeClr val="bg1"/>
                  </a:solidFill>
                  <a:latin typeface="宋体" panose="02010600030101010101" pitchFamily="2" charset="-122"/>
                  <a:ea typeface="宋体" panose="02010600030101010101" pitchFamily="2" charset="-122"/>
                </a:rPr>
                <a:t>02</a:t>
              </a:r>
              <a:endParaRPr lang="zh-CN" altLang="en-US" sz="1600">
                <a:solidFill>
                  <a:schemeClr val="bg1"/>
                </a:solidFill>
                <a:latin typeface="宋体" panose="02010600030101010101" pitchFamily="2" charset="-122"/>
                <a:ea typeface="宋体" panose="02010600030101010101" pitchFamily="2" charset="-122"/>
              </a:endParaRPr>
            </a:p>
          </p:txBody>
        </p:sp>
        <p:cxnSp>
          <p:nvCxnSpPr>
            <p:cNvPr id="5" name="直接连接符 4"/>
            <p:cNvCxnSpPr/>
            <p:nvPr/>
          </p:nvCxnSpPr>
          <p:spPr>
            <a:xfrm>
              <a:off x="1524000" y="1224825"/>
              <a:ext cx="494491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6" name="文本框 5"/>
          <p:cNvSpPr txBox="1"/>
          <p:nvPr/>
        </p:nvSpPr>
        <p:spPr>
          <a:xfrm>
            <a:off x="1277620" y="1788795"/>
            <a:ext cx="9923145" cy="1014730"/>
          </a:xfrm>
          <a:prstGeom prst="rect">
            <a:avLst/>
          </a:prstGeom>
          <a:noFill/>
        </p:spPr>
        <p:txBody>
          <a:bodyPr wrap="square" rtlCol="0" anchor="t">
            <a:spAutoFit/>
          </a:bodyPr>
          <a:p>
            <a:pPr indent="0" fontAlgn="auto">
              <a:lnSpc>
                <a:spcPct val="150000"/>
              </a:lnSpc>
            </a:pPr>
            <a:r>
              <a:rPr lang="zh-CN" altLang="en-US" sz="2000">
                <a:solidFill>
                  <a:schemeClr val="bg1"/>
                </a:solidFill>
              </a:rPr>
              <a:t>附件-上颌前牙区牵引- 天使扣 ＞ cut</a:t>
            </a:r>
            <a:endParaRPr lang="zh-CN" altLang="en-US" sz="2000">
              <a:solidFill>
                <a:schemeClr val="bg1"/>
              </a:solidFill>
            </a:endParaRPr>
          </a:p>
          <a:p>
            <a:pPr indent="0" fontAlgn="auto">
              <a:lnSpc>
                <a:spcPct val="150000"/>
              </a:lnSpc>
            </a:pPr>
            <a:r>
              <a:rPr lang="zh-CN" altLang="en-US" sz="2000">
                <a:solidFill>
                  <a:schemeClr val="bg1"/>
                </a:solidFill>
              </a:rPr>
              <a:t>后牙远移时，在2-3之间矫治器的天使扣上挂牵引，可以减少前牙唇倾的力。</a:t>
            </a:r>
            <a:endParaRPr lang="zh-CN" altLang="en-US" sz="2000">
              <a:solidFill>
                <a:schemeClr val="bg1"/>
              </a:solidFill>
            </a:endParaRPr>
          </a:p>
        </p:txBody>
      </p:sp>
      <p:sp>
        <p:nvSpPr>
          <p:cNvPr id="7" name="文本框 6"/>
          <p:cNvSpPr txBox="1"/>
          <p:nvPr/>
        </p:nvSpPr>
        <p:spPr>
          <a:xfrm>
            <a:off x="2055495" y="540385"/>
            <a:ext cx="5415915" cy="645160"/>
          </a:xfrm>
          <a:prstGeom prst="rect">
            <a:avLst/>
          </a:prstGeom>
          <a:noFill/>
        </p:spPr>
        <p:txBody>
          <a:bodyPr wrap="square" rtlCol="0" anchor="t">
            <a:spAutoFit/>
          </a:bodyPr>
          <a:p>
            <a:pPr indent="0" fontAlgn="auto">
              <a:lnSpc>
                <a:spcPct val="150000"/>
              </a:lnSpc>
            </a:pPr>
            <a:r>
              <a:rPr lang="zh-CN" altLang="en-US" sz="2400">
                <a:solidFill>
                  <a:schemeClr val="bg1"/>
                </a:solidFill>
                <a:sym typeface="+mn-ea"/>
              </a:rPr>
              <a:t>附件-上颌前牙区牵引- 天使扣 ＞ cut</a:t>
            </a:r>
            <a:endParaRPr lang="zh-CN" altLang="en-US" sz="2400">
              <a:solidFill>
                <a:schemeClr val="bg1"/>
              </a:solidFill>
              <a:sym typeface="+mn-ea"/>
            </a:endParaRPr>
          </a:p>
        </p:txBody>
      </p:sp>
      <p:pic>
        <p:nvPicPr>
          <p:cNvPr id="8" name="图片 7"/>
          <p:cNvPicPr>
            <a:picLocks noChangeAspect="1"/>
          </p:cNvPicPr>
          <p:nvPr/>
        </p:nvPicPr>
        <p:blipFill>
          <a:blip r:embed="rId2"/>
          <a:stretch>
            <a:fillRect/>
          </a:stretch>
        </p:blipFill>
        <p:spPr>
          <a:xfrm>
            <a:off x="1524000" y="3314065"/>
            <a:ext cx="9302750" cy="308864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grpSp>
        <p:nvGrpSpPr>
          <p:cNvPr id="2" name="组合 1"/>
          <p:cNvGrpSpPr/>
          <p:nvPr/>
        </p:nvGrpSpPr>
        <p:grpSpPr>
          <a:xfrm>
            <a:off x="514350" y="422042"/>
            <a:ext cx="5954561" cy="1110279"/>
            <a:chOff x="514350" y="422042"/>
            <a:chExt cx="5954561" cy="1110279"/>
          </a:xfrm>
        </p:grpSpPr>
        <p:pic>
          <p:nvPicPr>
            <p:cNvPr id="3" name="图片 2"/>
            <p:cNvPicPr>
              <a:picLocks noChangeAspect="1"/>
            </p:cNvPicPr>
            <p:nvPr/>
          </p:nvPicPr>
          <p:blipFill>
            <a:blip r:embed="rId1" cstate="screen"/>
            <a:stretch>
              <a:fillRect/>
            </a:stretch>
          </p:blipFill>
          <p:spPr>
            <a:xfrm>
              <a:off x="514350" y="422042"/>
              <a:ext cx="875127" cy="1110279"/>
            </a:xfrm>
            <a:prstGeom prst="rect">
              <a:avLst/>
            </a:prstGeom>
          </p:spPr>
        </p:pic>
        <p:sp>
          <p:nvSpPr>
            <p:cNvPr id="4" name="文本框 3"/>
            <p:cNvSpPr txBox="1"/>
            <p:nvPr/>
          </p:nvSpPr>
          <p:spPr>
            <a:xfrm>
              <a:off x="1389477" y="601950"/>
              <a:ext cx="4434079" cy="583565"/>
            </a:xfrm>
            <a:prstGeom prst="rect">
              <a:avLst/>
            </a:prstGeom>
            <a:noFill/>
          </p:spPr>
          <p:txBody>
            <a:bodyPr wrap="square" rtlCol="0">
              <a:spAutoFit/>
            </a:bodyPr>
            <a:lstStyle/>
            <a:p>
              <a:r>
                <a:rPr lang="en-US" altLang="zh-CN" sz="3200">
                  <a:solidFill>
                    <a:schemeClr val="bg1"/>
                  </a:solidFill>
                  <a:latin typeface="宋体" panose="02010600030101010101" pitchFamily="2" charset="-122"/>
                  <a:ea typeface="宋体" panose="02010600030101010101" pitchFamily="2" charset="-122"/>
                </a:rPr>
                <a:t>02  </a:t>
              </a:r>
              <a:r>
                <a:rPr lang="zh-CN" altLang="en-US" sz="3200">
                  <a:solidFill>
                    <a:schemeClr val="bg1"/>
                  </a:solidFill>
                  <a:latin typeface="宋体" panose="02010600030101010101" pitchFamily="2" charset="-122"/>
                  <a:ea typeface="宋体" panose="02010600030101010101" pitchFamily="2" charset="-122"/>
                </a:rPr>
                <a:t>分步模式</a:t>
              </a:r>
              <a:endParaRPr lang="zh-CN" altLang="en-US" sz="3200">
                <a:solidFill>
                  <a:schemeClr val="bg1"/>
                </a:solidFill>
                <a:latin typeface="宋体" panose="02010600030101010101" pitchFamily="2" charset="-122"/>
                <a:ea typeface="宋体" panose="02010600030101010101" pitchFamily="2" charset="-122"/>
              </a:endParaRPr>
            </a:p>
          </p:txBody>
        </p:sp>
        <p:cxnSp>
          <p:nvCxnSpPr>
            <p:cNvPr id="5" name="直接连接符 4"/>
            <p:cNvCxnSpPr/>
            <p:nvPr/>
          </p:nvCxnSpPr>
          <p:spPr>
            <a:xfrm>
              <a:off x="1524000" y="1224825"/>
              <a:ext cx="494491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6" name="文本框 5"/>
          <p:cNvSpPr txBox="1"/>
          <p:nvPr/>
        </p:nvSpPr>
        <p:spPr>
          <a:xfrm>
            <a:off x="835660" y="1967865"/>
            <a:ext cx="2738755" cy="4081780"/>
          </a:xfrm>
          <a:prstGeom prst="rect">
            <a:avLst/>
          </a:prstGeom>
          <a:noFill/>
        </p:spPr>
        <p:txBody>
          <a:bodyPr wrap="square" rtlCol="0" anchor="t">
            <a:noAutofit/>
          </a:bodyPr>
          <a:p>
            <a:pPr indent="0" fontAlgn="auto">
              <a:lnSpc>
                <a:spcPct val="150000"/>
              </a:lnSpc>
            </a:pPr>
            <a:r>
              <a:rPr lang="zh-CN" altLang="en-US" sz="2000">
                <a:solidFill>
                  <a:schemeClr val="bg1"/>
                </a:solidFill>
              </a:rPr>
              <a:t>分步-渐进</a:t>
            </a:r>
            <a:r>
              <a:rPr lang="zh-CN" altLang="en-US" sz="2000">
                <a:solidFill>
                  <a:schemeClr val="bg1"/>
                </a:solidFill>
                <a:sym typeface="+mn-ea"/>
              </a:rPr>
              <a:t>分步模式</a:t>
            </a:r>
            <a:r>
              <a:rPr lang="zh-CN" altLang="en-US" sz="2000">
                <a:solidFill>
                  <a:schemeClr val="bg1"/>
                </a:solidFill>
              </a:rPr>
              <a:t>，同时远移两颗磨牙时添加牵引</a:t>
            </a:r>
            <a:endParaRPr lang="zh-CN" altLang="en-US" sz="2000">
              <a:solidFill>
                <a:schemeClr val="bg1"/>
              </a:solidFill>
            </a:endParaRPr>
          </a:p>
          <a:p>
            <a:pPr indent="0" fontAlgn="auto">
              <a:lnSpc>
                <a:spcPct val="150000"/>
              </a:lnSpc>
            </a:pPr>
            <a:endParaRPr lang="zh-CN" altLang="en-US" sz="2000">
              <a:solidFill>
                <a:schemeClr val="bg1"/>
              </a:solidFill>
            </a:endParaRPr>
          </a:p>
          <a:p>
            <a:pPr indent="0" fontAlgn="auto">
              <a:lnSpc>
                <a:spcPct val="150000"/>
              </a:lnSpc>
            </a:pPr>
            <a:r>
              <a:rPr lang="zh-CN" altLang="en-US" sz="2000">
                <a:solidFill>
                  <a:schemeClr val="bg1"/>
                </a:solidFill>
              </a:rPr>
              <a:t>远移两个磨牙时开始牵引，可以有效控制前牙唇倾。</a:t>
            </a:r>
            <a:endParaRPr lang="zh-CN" altLang="en-US" sz="2000">
              <a:solidFill>
                <a:schemeClr val="bg1"/>
              </a:solidFill>
            </a:endParaRPr>
          </a:p>
        </p:txBody>
      </p:sp>
      <p:pic>
        <p:nvPicPr>
          <p:cNvPr id="9" name="图片 8" descr="640"/>
          <p:cNvPicPr>
            <a:picLocks noChangeAspect="1"/>
          </p:cNvPicPr>
          <p:nvPr/>
        </p:nvPicPr>
        <p:blipFill>
          <a:blip r:embed="rId2"/>
          <a:stretch>
            <a:fillRect/>
          </a:stretch>
        </p:blipFill>
        <p:spPr>
          <a:xfrm>
            <a:off x="5203190" y="1896745"/>
            <a:ext cx="6748145" cy="369062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grpSp>
        <p:nvGrpSpPr>
          <p:cNvPr id="2" name="组合 1"/>
          <p:cNvGrpSpPr/>
          <p:nvPr/>
        </p:nvGrpSpPr>
        <p:grpSpPr>
          <a:xfrm>
            <a:off x="514350" y="422042"/>
            <a:ext cx="5954561" cy="1110279"/>
            <a:chOff x="514350" y="422042"/>
            <a:chExt cx="5954561" cy="1110279"/>
          </a:xfrm>
        </p:grpSpPr>
        <p:pic>
          <p:nvPicPr>
            <p:cNvPr id="3" name="图片 2"/>
            <p:cNvPicPr>
              <a:picLocks noChangeAspect="1"/>
            </p:cNvPicPr>
            <p:nvPr/>
          </p:nvPicPr>
          <p:blipFill>
            <a:blip r:embed="rId1" cstate="screen"/>
            <a:stretch>
              <a:fillRect/>
            </a:stretch>
          </p:blipFill>
          <p:spPr>
            <a:xfrm>
              <a:off x="514350" y="422042"/>
              <a:ext cx="875127" cy="1110279"/>
            </a:xfrm>
            <a:prstGeom prst="rect">
              <a:avLst/>
            </a:prstGeom>
          </p:spPr>
        </p:pic>
        <p:sp>
          <p:nvSpPr>
            <p:cNvPr id="4" name="文本框 3"/>
            <p:cNvSpPr txBox="1"/>
            <p:nvPr/>
          </p:nvSpPr>
          <p:spPr>
            <a:xfrm>
              <a:off x="1389477" y="601950"/>
              <a:ext cx="4434079" cy="583565"/>
            </a:xfrm>
            <a:prstGeom prst="rect">
              <a:avLst/>
            </a:prstGeom>
            <a:noFill/>
          </p:spPr>
          <p:txBody>
            <a:bodyPr wrap="square" rtlCol="0">
              <a:spAutoFit/>
            </a:bodyPr>
            <a:lstStyle/>
            <a:p>
              <a:r>
                <a:rPr lang="en-US" altLang="zh-CN" sz="3200">
                  <a:solidFill>
                    <a:schemeClr val="bg1"/>
                  </a:solidFill>
                  <a:latin typeface="宋体" panose="02010600030101010101" pitchFamily="2" charset="-122"/>
                  <a:ea typeface="宋体" panose="02010600030101010101" pitchFamily="2" charset="-122"/>
                </a:rPr>
                <a:t>02  </a:t>
              </a:r>
              <a:r>
                <a:rPr lang="zh-CN" altLang="en-US" sz="3200">
                  <a:solidFill>
                    <a:schemeClr val="bg1"/>
                  </a:solidFill>
                  <a:latin typeface="宋体" panose="02010600030101010101" pitchFamily="2" charset="-122"/>
                  <a:ea typeface="宋体" panose="02010600030101010101" pitchFamily="2" charset="-122"/>
                </a:rPr>
                <a:t>前牙覆颌控制</a:t>
              </a:r>
              <a:endParaRPr lang="zh-CN" altLang="en-US" sz="3200">
                <a:solidFill>
                  <a:schemeClr val="bg1"/>
                </a:solidFill>
                <a:latin typeface="宋体" panose="02010600030101010101" pitchFamily="2" charset="-122"/>
                <a:ea typeface="宋体" panose="02010600030101010101" pitchFamily="2" charset="-122"/>
              </a:endParaRPr>
            </a:p>
          </p:txBody>
        </p:sp>
        <p:cxnSp>
          <p:nvCxnSpPr>
            <p:cNvPr id="5" name="直接连接符 4"/>
            <p:cNvCxnSpPr/>
            <p:nvPr/>
          </p:nvCxnSpPr>
          <p:spPr>
            <a:xfrm>
              <a:off x="1524000" y="1224825"/>
              <a:ext cx="494491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6" name="文本框 5"/>
          <p:cNvSpPr txBox="1"/>
          <p:nvPr/>
        </p:nvSpPr>
        <p:spPr>
          <a:xfrm>
            <a:off x="679450" y="1725295"/>
            <a:ext cx="4235450" cy="4898390"/>
          </a:xfrm>
          <a:prstGeom prst="rect">
            <a:avLst/>
          </a:prstGeom>
          <a:noFill/>
        </p:spPr>
        <p:txBody>
          <a:bodyPr wrap="square" rtlCol="0" anchor="t">
            <a:noAutofit/>
          </a:bodyPr>
          <a:p>
            <a:pPr indent="0" fontAlgn="auto">
              <a:lnSpc>
                <a:spcPct val="150000"/>
              </a:lnSpc>
            </a:pPr>
            <a:r>
              <a:rPr lang="zh-CN" altLang="en-US" sz="2000">
                <a:solidFill>
                  <a:schemeClr val="bg1"/>
                </a:solidFill>
              </a:rPr>
              <a:t>2.前牙覆合控制-在颌间牵引时，设计前牙压低补偿，对抗因牵引带来的覆合加深的风险;</a:t>
            </a:r>
            <a:endParaRPr lang="zh-CN" altLang="en-US" sz="2000">
              <a:solidFill>
                <a:schemeClr val="bg1"/>
              </a:solidFill>
            </a:endParaRPr>
          </a:p>
          <a:p>
            <a:pPr indent="0" fontAlgn="auto">
              <a:lnSpc>
                <a:spcPct val="150000"/>
              </a:lnSpc>
            </a:pPr>
            <a:endParaRPr lang="zh-CN" altLang="en-US" sz="2000">
              <a:solidFill>
                <a:schemeClr val="bg1"/>
              </a:solidFill>
            </a:endParaRPr>
          </a:p>
          <a:p>
            <a:pPr indent="0" fontAlgn="auto">
              <a:lnSpc>
                <a:spcPct val="150000"/>
              </a:lnSpc>
            </a:pPr>
            <a:r>
              <a:rPr lang="zh-CN" altLang="en-US" sz="2000">
                <a:solidFill>
                  <a:schemeClr val="bg1"/>
                </a:solidFill>
              </a:rPr>
              <a:t>目标位-前牙垂直向补偿设计</a:t>
            </a:r>
            <a:endParaRPr lang="zh-CN" altLang="en-US" sz="2000">
              <a:solidFill>
                <a:schemeClr val="bg1"/>
              </a:solidFill>
            </a:endParaRPr>
          </a:p>
          <a:p>
            <a:pPr indent="0" fontAlgn="auto">
              <a:lnSpc>
                <a:spcPct val="150000"/>
              </a:lnSpc>
            </a:pPr>
            <a:endParaRPr lang="zh-CN" altLang="en-US" sz="2000">
              <a:solidFill>
                <a:schemeClr val="bg1"/>
              </a:solidFill>
            </a:endParaRPr>
          </a:p>
          <a:p>
            <a:pPr indent="0" fontAlgn="auto">
              <a:lnSpc>
                <a:spcPct val="150000"/>
              </a:lnSpc>
            </a:pPr>
            <a:r>
              <a:rPr lang="zh-CN" altLang="en-US" sz="2000">
                <a:solidFill>
                  <a:schemeClr val="bg1"/>
                </a:solidFill>
              </a:rPr>
              <a:t>前牙内收需要设计合理的垂直向补偿控制，对抗伸长的风险，实现前牙覆𬌗的控制。</a:t>
            </a:r>
            <a:endParaRPr lang="zh-CN" altLang="en-US" sz="2000">
              <a:solidFill>
                <a:schemeClr val="bg1"/>
              </a:solidFill>
            </a:endParaRPr>
          </a:p>
        </p:txBody>
      </p:sp>
      <p:pic>
        <p:nvPicPr>
          <p:cNvPr id="7" name="图片 6"/>
          <p:cNvPicPr>
            <a:picLocks noChangeAspect="1"/>
          </p:cNvPicPr>
          <p:nvPr/>
        </p:nvPicPr>
        <p:blipFill>
          <a:blip r:embed="rId2"/>
          <a:stretch>
            <a:fillRect/>
          </a:stretch>
        </p:blipFill>
        <p:spPr>
          <a:xfrm>
            <a:off x="5635625" y="2802890"/>
            <a:ext cx="6253480" cy="2064385"/>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grpSp>
        <p:nvGrpSpPr>
          <p:cNvPr id="2" name="组合 1"/>
          <p:cNvGrpSpPr/>
          <p:nvPr/>
        </p:nvGrpSpPr>
        <p:grpSpPr>
          <a:xfrm>
            <a:off x="514350" y="422042"/>
            <a:ext cx="5954561" cy="1110279"/>
            <a:chOff x="514350" y="422042"/>
            <a:chExt cx="5954561" cy="1110279"/>
          </a:xfrm>
        </p:grpSpPr>
        <p:pic>
          <p:nvPicPr>
            <p:cNvPr id="3" name="图片 2"/>
            <p:cNvPicPr>
              <a:picLocks noChangeAspect="1"/>
            </p:cNvPicPr>
            <p:nvPr/>
          </p:nvPicPr>
          <p:blipFill>
            <a:blip r:embed="rId1" cstate="screen"/>
            <a:stretch>
              <a:fillRect/>
            </a:stretch>
          </p:blipFill>
          <p:spPr>
            <a:xfrm>
              <a:off x="514350" y="422042"/>
              <a:ext cx="875127" cy="1110279"/>
            </a:xfrm>
            <a:prstGeom prst="rect">
              <a:avLst/>
            </a:prstGeom>
          </p:spPr>
        </p:pic>
        <p:sp>
          <p:nvSpPr>
            <p:cNvPr id="4" name="文本框 3"/>
            <p:cNvSpPr txBox="1"/>
            <p:nvPr/>
          </p:nvSpPr>
          <p:spPr>
            <a:xfrm>
              <a:off x="1389477" y="601950"/>
              <a:ext cx="4434079" cy="583565"/>
            </a:xfrm>
            <a:prstGeom prst="rect">
              <a:avLst/>
            </a:prstGeom>
            <a:noFill/>
          </p:spPr>
          <p:txBody>
            <a:bodyPr wrap="square" rtlCol="0">
              <a:spAutoFit/>
            </a:bodyPr>
            <a:lstStyle/>
            <a:p>
              <a:r>
                <a:rPr lang="en-US" altLang="zh-CN" sz="3200">
                  <a:solidFill>
                    <a:schemeClr val="bg1"/>
                  </a:solidFill>
                  <a:latin typeface="宋体" panose="02010600030101010101" pitchFamily="2" charset="-122"/>
                  <a:ea typeface="宋体" panose="02010600030101010101" pitchFamily="2" charset="-122"/>
                </a:rPr>
                <a:t>02 </a:t>
              </a:r>
              <a:r>
                <a:rPr lang="zh-CN" altLang="en-US" sz="3200">
                  <a:solidFill>
                    <a:schemeClr val="bg1"/>
                  </a:solidFill>
                  <a:latin typeface="宋体" panose="02010600030101010101" pitchFamily="2" charset="-122"/>
                  <a:ea typeface="宋体" panose="02010600030101010101" pitchFamily="2" charset="-122"/>
                </a:rPr>
                <a:t>附件</a:t>
              </a:r>
              <a:endParaRPr lang="zh-CN" altLang="en-US" sz="3200">
                <a:solidFill>
                  <a:schemeClr val="bg1"/>
                </a:solidFill>
                <a:latin typeface="宋体" panose="02010600030101010101" pitchFamily="2" charset="-122"/>
                <a:ea typeface="宋体" panose="02010600030101010101" pitchFamily="2" charset="-122"/>
              </a:endParaRPr>
            </a:p>
          </p:txBody>
        </p:sp>
        <p:cxnSp>
          <p:nvCxnSpPr>
            <p:cNvPr id="5" name="直接连接符 4"/>
            <p:cNvCxnSpPr/>
            <p:nvPr/>
          </p:nvCxnSpPr>
          <p:spPr>
            <a:xfrm>
              <a:off x="1524000" y="1224825"/>
              <a:ext cx="494491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6" name="文本框 5"/>
          <p:cNvSpPr txBox="1"/>
          <p:nvPr/>
        </p:nvSpPr>
        <p:spPr>
          <a:xfrm>
            <a:off x="1000760" y="2010410"/>
            <a:ext cx="9886315" cy="1198880"/>
          </a:xfrm>
          <a:prstGeom prst="rect">
            <a:avLst/>
          </a:prstGeom>
          <a:noFill/>
        </p:spPr>
        <p:txBody>
          <a:bodyPr wrap="square" rtlCol="0" anchor="t">
            <a:spAutoFit/>
          </a:bodyPr>
          <a:p>
            <a:r>
              <a:rPr lang="zh-CN" altLang="en-US" sz="2400">
                <a:solidFill>
                  <a:schemeClr val="bg1"/>
                </a:solidFill>
              </a:rPr>
              <a:t>附件-上颌前牙区牵引- 天使扣 ＞ cut ＞ button</a:t>
            </a:r>
            <a:endParaRPr lang="zh-CN" altLang="en-US" sz="2400">
              <a:solidFill>
                <a:schemeClr val="bg1"/>
              </a:solidFill>
            </a:endParaRPr>
          </a:p>
          <a:p>
            <a:endParaRPr lang="zh-CN" altLang="en-US" sz="2400">
              <a:solidFill>
                <a:schemeClr val="bg1"/>
              </a:solidFill>
            </a:endParaRPr>
          </a:p>
          <a:p>
            <a:r>
              <a:rPr lang="zh-CN" altLang="en-US" sz="2400">
                <a:solidFill>
                  <a:schemeClr val="bg1"/>
                </a:solidFill>
              </a:rPr>
              <a:t>天使扣牵引矫治器能进一步加强前牙覆𬌗控制。</a:t>
            </a:r>
            <a:endParaRPr lang="zh-CN" altLang="en-US" sz="2400">
              <a:solidFill>
                <a:schemeClr val="bg1"/>
              </a:solidFill>
            </a:endParaRPr>
          </a:p>
        </p:txBody>
      </p:sp>
      <p:pic>
        <p:nvPicPr>
          <p:cNvPr id="7" name="图片 6"/>
          <p:cNvPicPr>
            <a:picLocks noChangeAspect="1"/>
          </p:cNvPicPr>
          <p:nvPr/>
        </p:nvPicPr>
        <p:blipFill>
          <a:blip r:embed="rId2"/>
          <a:stretch>
            <a:fillRect/>
          </a:stretch>
        </p:blipFill>
        <p:spPr>
          <a:xfrm>
            <a:off x="683260" y="4177030"/>
            <a:ext cx="11144250" cy="229870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26" name="圆角矩形 25"/>
          <p:cNvSpPr/>
          <p:nvPr/>
        </p:nvSpPr>
        <p:spPr>
          <a:xfrm>
            <a:off x="5487035" y="4872990"/>
            <a:ext cx="2289175" cy="706120"/>
          </a:xfrm>
          <a:prstGeom prst="roundRect">
            <a:avLst/>
          </a:prstGeom>
          <a:solidFill>
            <a:schemeClr val="accent4">
              <a:lumMod val="40000"/>
              <a:lumOff val="60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nvGrpSpPr>
          <p:cNvPr id="2" name="组合 1"/>
          <p:cNvGrpSpPr/>
          <p:nvPr/>
        </p:nvGrpSpPr>
        <p:grpSpPr>
          <a:xfrm>
            <a:off x="514350" y="422042"/>
            <a:ext cx="5954561" cy="1110279"/>
            <a:chOff x="514350" y="422042"/>
            <a:chExt cx="5954561" cy="1110279"/>
          </a:xfrm>
        </p:grpSpPr>
        <p:pic>
          <p:nvPicPr>
            <p:cNvPr id="3" name="图片 2"/>
            <p:cNvPicPr>
              <a:picLocks noChangeAspect="1"/>
            </p:cNvPicPr>
            <p:nvPr/>
          </p:nvPicPr>
          <p:blipFill>
            <a:blip r:embed="rId1" cstate="screen"/>
            <a:stretch>
              <a:fillRect/>
            </a:stretch>
          </p:blipFill>
          <p:spPr>
            <a:xfrm>
              <a:off x="514350" y="422042"/>
              <a:ext cx="875127" cy="1110279"/>
            </a:xfrm>
            <a:prstGeom prst="rect">
              <a:avLst/>
            </a:prstGeom>
          </p:spPr>
        </p:pic>
        <p:sp>
          <p:nvSpPr>
            <p:cNvPr id="4" name="文本框 3"/>
            <p:cNvSpPr txBox="1"/>
            <p:nvPr/>
          </p:nvSpPr>
          <p:spPr>
            <a:xfrm>
              <a:off x="1389380" y="601747"/>
              <a:ext cx="5079365" cy="583565"/>
            </a:xfrm>
            <a:prstGeom prst="rect">
              <a:avLst/>
            </a:prstGeom>
            <a:noFill/>
          </p:spPr>
          <p:txBody>
            <a:bodyPr wrap="square" rtlCol="0">
              <a:spAutoFit/>
            </a:bodyPr>
            <a:lstStyle/>
            <a:p>
              <a:r>
                <a:rPr lang="en-US" altLang="zh-CN" sz="3200">
                  <a:solidFill>
                    <a:schemeClr val="bg1"/>
                  </a:solidFill>
                  <a:latin typeface="宋体" panose="02010600030101010101" pitchFamily="2" charset="-122"/>
                  <a:ea typeface="宋体" panose="02010600030101010101" pitchFamily="2" charset="-122"/>
                </a:rPr>
                <a:t>02 </a:t>
              </a:r>
              <a:r>
                <a:rPr lang="zh-CN" altLang="en-US" sz="3200">
                  <a:solidFill>
                    <a:schemeClr val="bg1"/>
                  </a:solidFill>
                  <a:latin typeface="宋体" panose="02010600030101010101" pitchFamily="2" charset="-122"/>
                  <a:ea typeface="宋体" panose="02010600030101010101" pitchFamily="2" charset="-122"/>
                </a:rPr>
                <a:t>后牙垂直向高度控制</a:t>
              </a:r>
              <a:endParaRPr lang="zh-CN" altLang="en-US" sz="3200">
                <a:solidFill>
                  <a:schemeClr val="bg1"/>
                </a:solidFill>
                <a:latin typeface="宋体" panose="02010600030101010101" pitchFamily="2" charset="-122"/>
                <a:ea typeface="宋体" panose="02010600030101010101" pitchFamily="2" charset="-122"/>
              </a:endParaRPr>
            </a:p>
          </p:txBody>
        </p:sp>
        <p:cxnSp>
          <p:nvCxnSpPr>
            <p:cNvPr id="5" name="直接连接符 4"/>
            <p:cNvCxnSpPr/>
            <p:nvPr/>
          </p:nvCxnSpPr>
          <p:spPr>
            <a:xfrm>
              <a:off x="1524000" y="1224825"/>
              <a:ext cx="494491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6" name="文本框 5"/>
          <p:cNvSpPr txBox="1"/>
          <p:nvPr/>
        </p:nvSpPr>
        <p:spPr>
          <a:xfrm>
            <a:off x="514350" y="1609090"/>
            <a:ext cx="4123055" cy="4246245"/>
          </a:xfrm>
          <a:prstGeom prst="rect">
            <a:avLst/>
          </a:prstGeom>
          <a:noFill/>
        </p:spPr>
        <p:txBody>
          <a:bodyPr wrap="square" rtlCol="0" anchor="t">
            <a:spAutoFit/>
          </a:bodyPr>
          <a:p>
            <a:pPr indent="0" fontAlgn="auto">
              <a:lnSpc>
                <a:spcPct val="150000"/>
              </a:lnSpc>
            </a:pPr>
            <a:r>
              <a:rPr lang="zh-CN" altLang="en-US" sz="2000">
                <a:solidFill>
                  <a:schemeClr val="bg1"/>
                </a:solidFill>
              </a:rPr>
              <a:t>3.后牙高度控制-精准控制磨牙整体远移，防止非设计的倾斜和伸长，大幅降低脱套风险;</a:t>
            </a:r>
            <a:endParaRPr lang="zh-CN" altLang="en-US" sz="2000">
              <a:solidFill>
                <a:schemeClr val="bg1"/>
              </a:solidFill>
            </a:endParaRPr>
          </a:p>
          <a:p>
            <a:pPr indent="0" fontAlgn="auto">
              <a:lnSpc>
                <a:spcPct val="150000"/>
              </a:lnSpc>
            </a:pPr>
            <a:endParaRPr lang="zh-CN" altLang="en-US" sz="2000">
              <a:solidFill>
                <a:schemeClr val="bg1"/>
              </a:solidFill>
            </a:endParaRPr>
          </a:p>
          <a:p>
            <a:pPr indent="0" fontAlgn="auto">
              <a:lnSpc>
                <a:spcPct val="150000"/>
              </a:lnSpc>
            </a:pPr>
            <a:r>
              <a:rPr lang="zh-CN" altLang="en-US" sz="2000">
                <a:solidFill>
                  <a:schemeClr val="bg1"/>
                </a:solidFill>
              </a:rPr>
              <a:t>目标位-后𬌗曲线补偿设计</a:t>
            </a:r>
            <a:endParaRPr lang="zh-CN" altLang="en-US" sz="2000">
              <a:solidFill>
                <a:schemeClr val="bg1"/>
              </a:solidFill>
            </a:endParaRPr>
          </a:p>
          <a:p>
            <a:pPr indent="0" fontAlgn="auto">
              <a:lnSpc>
                <a:spcPct val="150000"/>
              </a:lnSpc>
            </a:pPr>
            <a:endParaRPr lang="zh-CN" altLang="en-US" sz="2000">
              <a:solidFill>
                <a:schemeClr val="bg1"/>
              </a:solidFill>
            </a:endParaRPr>
          </a:p>
          <a:p>
            <a:pPr indent="0" fontAlgn="auto">
              <a:lnSpc>
                <a:spcPct val="150000"/>
              </a:lnSpc>
            </a:pPr>
            <a:r>
              <a:rPr lang="zh-CN" altLang="en-US" sz="2000">
                <a:solidFill>
                  <a:schemeClr val="bg1"/>
                </a:solidFill>
              </a:rPr>
              <a:t>上磨牙远中设计后牙的压低补偿，保持上颌的纵合曲线，避免因磨牙远移导致𬌗干扰。</a:t>
            </a:r>
            <a:endParaRPr lang="zh-CN" altLang="en-US" sz="2000">
              <a:solidFill>
                <a:schemeClr val="bg1"/>
              </a:solidFill>
            </a:endParaRPr>
          </a:p>
        </p:txBody>
      </p:sp>
      <p:grpSp>
        <p:nvGrpSpPr>
          <p:cNvPr id="7" name="成组"/>
          <p:cNvGrpSpPr/>
          <p:nvPr/>
        </p:nvGrpSpPr>
        <p:grpSpPr>
          <a:xfrm>
            <a:off x="6611620" y="3020060"/>
            <a:ext cx="882650" cy="1385570"/>
            <a:chOff x="0" y="0"/>
            <a:chExt cx="1378176" cy="2662342"/>
          </a:xfrm>
        </p:grpSpPr>
        <p:grpSp>
          <p:nvGrpSpPr>
            <p:cNvPr id="8" name="成组"/>
            <p:cNvGrpSpPr/>
            <p:nvPr/>
          </p:nvGrpSpPr>
          <p:grpSpPr>
            <a:xfrm>
              <a:off x="85749" y="799351"/>
              <a:ext cx="1292428" cy="1862992"/>
              <a:chOff x="0" y="0"/>
              <a:chExt cx="1292427" cy="1862991"/>
            </a:xfrm>
          </p:grpSpPr>
          <p:sp>
            <p:nvSpPr>
              <p:cNvPr id="9" name="形状"/>
              <p:cNvSpPr/>
              <p:nvPr/>
            </p:nvSpPr>
            <p:spPr>
              <a:xfrm>
                <a:off x="0" y="0"/>
                <a:ext cx="1292428" cy="1862992"/>
              </a:xfrm>
              <a:custGeom>
                <a:avLst/>
                <a:gdLst/>
                <a:ahLst/>
                <a:cxnLst>
                  <a:cxn ang="0">
                    <a:pos x="wd2" y="hd2"/>
                  </a:cxn>
                  <a:cxn ang="5400000">
                    <a:pos x="wd2" y="hd2"/>
                  </a:cxn>
                  <a:cxn ang="10800000">
                    <a:pos x="wd2" y="hd2"/>
                  </a:cxn>
                  <a:cxn ang="16200000">
                    <a:pos x="wd2" y="hd2"/>
                  </a:cxn>
                </a:cxnLst>
                <a:rect l="0" t="0" r="r" b="b"/>
                <a:pathLst>
                  <a:path w="20948" h="20256" extrusionOk="0">
                    <a:moveTo>
                      <a:pt x="18922" y="1517"/>
                    </a:moveTo>
                    <a:cubicBezTo>
                      <a:pt x="18922" y="2357"/>
                      <a:pt x="18477" y="3308"/>
                      <a:pt x="18300" y="4035"/>
                    </a:cubicBezTo>
                    <a:cubicBezTo>
                      <a:pt x="17411" y="6330"/>
                      <a:pt x="19633" y="8680"/>
                      <a:pt x="20344" y="10639"/>
                    </a:cubicBezTo>
                    <a:cubicBezTo>
                      <a:pt x="21233" y="13045"/>
                      <a:pt x="21233" y="16402"/>
                      <a:pt x="19722" y="18529"/>
                    </a:cubicBezTo>
                    <a:cubicBezTo>
                      <a:pt x="19722" y="18752"/>
                      <a:pt x="18922" y="19256"/>
                      <a:pt x="18566" y="19368"/>
                    </a:cubicBezTo>
                    <a:cubicBezTo>
                      <a:pt x="15366" y="20207"/>
                      <a:pt x="15100" y="16346"/>
                      <a:pt x="14833" y="15395"/>
                    </a:cubicBezTo>
                    <a:cubicBezTo>
                      <a:pt x="13766" y="12653"/>
                      <a:pt x="12789" y="8064"/>
                      <a:pt x="9233" y="5882"/>
                    </a:cubicBezTo>
                    <a:lnTo>
                      <a:pt x="8700" y="5211"/>
                    </a:lnTo>
                    <a:cubicBezTo>
                      <a:pt x="7633" y="7897"/>
                      <a:pt x="8700" y="12933"/>
                      <a:pt x="10122" y="15339"/>
                    </a:cubicBezTo>
                    <a:cubicBezTo>
                      <a:pt x="10744" y="16346"/>
                      <a:pt x="12344" y="20767"/>
                      <a:pt x="8433" y="20207"/>
                    </a:cubicBezTo>
                    <a:cubicBezTo>
                      <a:pt x="6833" y="20040"/>
                      <a:pt x="5589" y="18249"/>
                      <a:pt x="5233" y="17465"/>
                    </a:cubicBezTo>
                    <a:lnTo>
                      <a:pt x="2744" y="13492"/>
                    </a:lnTo>
                    <a:cubicBezTo>
                      <a:pt x="1589" y="11366"/>
                      <a:pt x="966" y="9184"/>
                      <a:pt x="255" y="7057"/>
                    </a:cubicBezTo>
                    <a:cubicBezTo>
                      <a:pt x="-367" y="5322"/>
                      <a:pt x="344" y="3084"/>
                      <a:pt x="344" y="1349"/>
                    </a:cubicBezTo>
                    <a:cubicBezTo>
                      <a:pt x="5589" y="-833"/>
                      <a:pt x="12789" y="-50"/>
                      <a:pt x="18033" y="1461"/>
                    </a:cubicBezTo>
                    <a:cubicBezTo>
                      <a:pt x="18300" y="1517"/>
                      <a:pt x="18122" y="1629"/>
                      <a:pt x="18566" y="1629"/>
                    </a:cubicBezTo>
                    <a:cubicBezTo>
                      <a:pt x="18744" y="1797"/>
                      <a:pt x="18922" y="2021"/>
                      <a:pt x="18922" y="1517"/>
                    </a:cubicBezTo>
                  </a:path>
                </a:pathLst>
              </a:custGeom>
              <a:gradFill flip="none" rotWithShape="1">
                <a:gsLst>
                  <a:gs pos="0">
                    <a:srgbClr val="F3C065"/>
                  </a:gs>
                  <a:gs pos="50000">
                    <a:srgbClr val="F8D9A2"/>
                  </a:gs>
                  <a:gs pos="100000">
                    <a:srgbClr val="F3C065"/>
                  </a:gs>
                </a:gsLst>
                <a:lin ang="10800000" scaled="0"/>
              </a:gradFill>
              <a:ln w="12700" cap="flat">
                <a:solidFill>
                  <a:srgbClr val="663300"/>
                </a:solidFill>
                <a:prstDash val="solid"/>
                <a:round/>
              </a:ln>
              <a:effectLst/>
            </p:spPr>
            <p:txBody>
              <a:bodyPr wrap="square" lIns="45719" tIns="45719" rIns="45719" bIns="45719" numCol="1" anchor="t">
                <a:noAutofit/>
              </a:bodyPr>
              <a:lstStyle/>
              <a:p/>
            </p:txBody>
          </p:sp>
          <p:sp>
            <p:nvSpPr>
              <p:cNvPr id="10" name="形状"/>
              <p:cNvSpPr/>
              <p:nvPr/>
            </p:nvSpPr>
            <p:spPr>
              <a:xfrm>
                <a:off x="520283" y="479186"/>
                <a:ext cx="449849" cy="962437"/>
              </a:xfrm>
              <a:custGeom>
                <a:avLst/>
                <a:gdLst/>
                <a:ahLst/>
                <a:cxnLst>
                  <a:cxn ang="0">
                    <a:pos x="wd2" y="hd2"/>
                  </a:cxn>
                  <a:cxn ang="5400000">
                    <a:pos x="wd2" y="hd2"/>
                  </a:cxn>
                  <a:cxn ang="10800000">
                    <a:pos x="wd2" y="hd2"/>
                  </a:cxn>
                  <a:cxn ang="16200000">
                    <a:pos x="wd2" y="hd2"/>
                  </a:cxn>
                </a:cxnLst>
                <a:rect l="0" t="0" r="r" b="b"/>
                <a:pathLst>
                  <a:path w="21347" h="21600" extrusionOk="0">
                    <a:moveTo>
                      <a:pt x="2342" y="0"/>
                    </a:moveTo>
                    <a:cubicBezTo>
                      <a:pt x="10149" y="1386"/>
                      <a:pt x="12231" y="3812"/>
                      <a:pt x="14834" y="6699"/>
                    </a:cubicBezTo>
                    <a:cubicBezTo>
                      <a:pt x="16655" y="8779"/>
                      <a:pt x="17436" y="11435"/>
                      <a:pt x="18998" y="13514"/>
                    </a:cubicBezTo>
                    <a:cubicBezTo>
                      <a:pt x="21600" y="16518"/>
                      <a:pt x="21340" y="18366"/>
                      <a:pt x="21340" y="21600"/>
                    </a:cubicBezTo>
                    <a:cubicBezTo>
                      <a:pt x="17696" y="20676"/>
                      <a:pt x="20039" y="16518"/>
                      <a:pt x="18217" y="14785"/>
                    </a:cubicBezTo>
                    <a:cubicBezTo>
                      <a:pt x="14053" y="10627"/>
                      <a:pt x="10670" y="3812"/>
                      <a:pt x="3383" y="578"/>
                    </a:cubicBezTo>
                    <a:cubicBezTo>
                      <a:pt x="2082" y="578"/>
                      <a:pt x="781" y="347"/>
                      <a:pt x="0" y="347"/>
                    </a:cubicBezTo>
                    <a:cubicBezTo>
                      <a:pt x="260" y="347"/>
                      <a:pt x="781" y="231"/>
                      <a:pt x="2342" y="0"/>
                    </a:cubicBezTo>
                  </a:path>
                </a:pathLst>
              </a:custGeom>
              <a:solidFill>
                <a:srgbClr val="F3C065"/>
              </a:solidFill>
              <a:ln w="12700" cap="flat">
                <a:noFill/>
                <a:miter lim="400000"/>
              </a:ln>
              <a:effectLst/>
            </p:spPr>
            <p:txBody>
              <a:bodyPr wrap="square" lIns="45719" tIns="45719" rIns="45719" bIns="45719" numCol="1" anchor="t">
                <a:noAutofit/>
              </a:bodyPr>
              <a:lstStyle/>
              <a:p/>
            </p:txBody>
          </p:sp>
        </p:grpSp>
        <p:sp>
          <p:nvSpPr>
            <p:cNvPr id="11" name="形状"/>
            <p:cNvSpPr/>
            <p:nvPr/>
          </p:nvSpPr>
          <p:spPr>
            <a:xfrm>
              <a:off x="0" y="0"/>
              <a:ext cx="1370603" cy="980028"/>
            </a:xfrm>
            <a:custGeom>
              <a:avLst/>
              <a:gdLst/>
              <a:ahLst/>
              <a:cxnLst>
                <a:cxn ang="0">
                  <a:pos x="wd2" y="hd2"/>
                </a:cxn>
                <a:cxn ang="5400000">
                  <a:pos x="wd2" y="hd2"/>
                </a:cxn>
                <a:cxn ang="10800000">
                  <a:pos x="wd2" y="hd2"/>
                </a:cxn>
                <a:cxn ang="16200000">
                  <a:pos x="wd2" y="hd2"/>
                </a:cxn>
              </a:cxnLst>
              <a:rect l="0" t="0" r="r" b="b"/>
              <a:pathLst>
                <a:path w="20448" h="20878" extrusionOk="0">
                  <a:moveTo>
                    <a:pt x="1514" y="20220"/>
                  </a:moveTo>
                  <a:cubicBezTo>
                    <a:pt x="1514" y="19891"/>
                    <a:pt x="1514" y="19453"/>
                    <a:pt x="1268" y="19124"/>
                  </a:cubicBezTo>
                  <a:cubicBezTo>
                    <a:pt x="1268" y="17918"/>
                    <a:pt x="777" y="15944"/>
                    <a:pt x="532" y="14628"/>
                  </a:cubicBezTo>
                  <a:cubicBezTo>
                    <a:pt x="41" y="11558"/>
                    <a:pt x="-368" y="7392"/>
                    <a:pt x="532" y="4322"/>
                  </a:cubicBezTo>
                  <a:cubicBezTo>
                    <a:pt x="859" y="3006"/>
                    <a:pt x="2250" y="1361"/>
                    <a:pt x="3150" y="813"/>
                  </a:cubicBezTo>
                  <a:cubicBezTo>
                    <a:pt x="5687" y="-722"/>
                    <a:pt x="6996" y="155"/>
                    <a:pt x="8714" y="1471"/>
                  </a:cubicBezTo>
                  <a:cubicBezTo>
                    <a:pt x="8959" y="1690"/>
                    <a:pt x="10268" y="3335"/>
                    <a:pt x="10268" y="3664"/>
                  </a:cubicBezTo>
                  <a:cubicBezTo>
                    <a:pt x="11250" y="2787"/>
                    <a:pt x="11414" y="1252"/>
                    <a:pt x="12641" y="813"/>
                  </a:cubicBezTo>
                  <a:cubicBezTo>
                    <a:pt x="13868" y="484"/>
                    <a:pt x="15014" y="46"/>
                    <a:pt x="16323" y="46"/>
                  </a:cubicBezTo>
                  <a:cubicBezTo>
                    <a:pt x="17305" y="813"/>
                    <a:pt x="19187" y="2129"/>
                    <a:pt x="19677" y="3664"/>
                  </a:cubicBezTo>
                  <a:cubicBezTo>
                    <a:pt x="21232" y="8269"/>
                    <a:pt x="20087" y="14190"/>
                    <a:pt x="19268" y="18795"/>
                  </a:cubicBezTo>
                  <a:cubicBezTo>
                    <a:pt x="19187" y="19453"/>
                    <a:pt x="18941" y="20439"/>
                    <a:pt x="18614" y="20878"/>
                  </a:cubicBezTo>
                  <a:cubicBezTo>
                    <a:pt x="18532" y="20768"/>
                    <a:pt x="18450" y="20659"/>
                    <a:pt x="18450" y="20439"/>
                  </a:cubicBezTo>
                  <a:cubicBezTo>
                    <a:pt x="18041" y="20001"/>
                    <a:pt x="17387" y="19672"/>
                    <a:pt x="16896" y="19453"/>
                  </a:cubicBezTo>
                  <a:cubicBezTo>
                    <a:pt x="15014" y="18356"/>
                    <a:pt x="12723" y="18137"/>
                    <a:pt x="10759" y="17589"/>
                  </a:cubicBezTo>
                  <a:cubicBezTo>
                    <a:pt x="8223" y="16931"/>
                    <a:pt x="5359" y="17369"/>
                    <a:pt x="3068" y="18685"/>
                  </a:cubicBezTo>
                  <a:cubicBezTo>
                    <a:pt x="2414" y="19014"/>
                    <a:pt x="1677" y="19562"/>
                    <a:pt x="1514" y="20220"/>
                  </a:cubicBezTo>
                </a:path>
              </a:pathLst>
            </a:custGeom>
            <a:gradFill flip="none" rotWithShape="1">
              <a:gsLst>
                <a:gs pos="0">
                  <a:srgbClr val="F8D9A2"/>
                </a:gs>
                <a:gs pos="100000">
                  <a:srgbClr val="FFFFFF"/>
                </a:gs>
              </a:gsLst>
              <a:lin ang="16200000" scaled="0"/>
            </a:gradFill>
            <a:ln w="12700" cap="flat">
              <a:solidFill>
                <a:srgbClr val="663300"/>
              </a:solidFill>
              <a:prstDash val="solid"/>
              <a:round/>
            </a:ln>
            <a:effectLst/>
          </p:spPr>
          <p:txBody>
            <a:bodyPr wrap="square" lIns="45719" tIns="45719" rIns="45719" bIns="45719" numCol="1" anchor="t">
              <a:noAutofit/>
            </a:bodyPr>
            <a:lstStyle/>
            <a:p/>
          </p:txBody>
        </p:sp>
      </p:grpSp>
      <p:grpSp>
        <p:nvGrpSpPr>
          <p:cNvPr id="12" name="成组"/>
          <p:cNvGrpSpPr/>
          <p:nvPr/>
        </p:nvGrpSpPr>
        <p:grpSpPr>
          <a:xfrm>
            <a:off x="5641975" y="3020060"/>
            <a:ext cx="982980" cy="1534160"/>
            <a:chOff x="0" y="0"/>
            <a:chExt cx="1534631" cy="2948160"/>
          </a:xfrm>
        </p:grpSpPr>
        <p:sp>
          <p:nvSpPr>
            <p:cNvPr id="13" name="形状"/>
            <p:cNvSpPr/>
            <p:nvPr/>
          </p:nvSpPr>
          <p:spPr>
            <a:xfrm>
              <a:off x="153493" y="1012209"/>
              <a:ext cx="1381139" cy="1935952"/>
            </a:xfrm>
            <a:custGeom>
              <a:avLst/>
              <a:gdLst/>
              <a:ahLst/>
              <a:cxnLst>
                <a:cxn ang="0">
                  <a:pos x="wd2" y="hd2"/>
                </a:cxn>
                <a:cxn ang="5400000">
                  <a:pos x="wd2" y="hd2"/>
                </a:cxn>
                <a:cxn ang="10800000">
                  <a:pos x="wd2" y="hd2"/>
                </a:cxn>
                <a:cxn ang="16200000">
                  <a:pos x="wd2" y="hd2"/>
                </a:cxn>
              </a:cxnLst>
              <a:rect l="0" t="0" r="r" b="b"/>
              <a:pathLst>
                <a:path w="21287" h="20876" extrusionOk="0">
                  <a:moveTo>
                    <a:pt x="18115" y="656"/>
                  </a:moveTo>
                  <a:cubicBezTo>
                    <a:pt x="18115" y="3362"/>
                    <a:pt x="18344" y="5857"/>
                    <a:pt x="19336" y="8298"/>
                  </a:cubicBezTo>
                  <a:lnTo>
                    <a:pt x="21015" y="13658"/>
                  </a:lnTo>
                  <a:cubicBezTo>
                    <a:pt x="21397" y="14773"/>
                    <a:pt x="21015" y="16259"/>
                    <a:pt x="21244" y="17373"/>
                  </a:cubicBezTo>
                  <a:cubicBezTo>
                    <a:pt x="21473" y="18329"/>
                    <a:pt x="20710" y="19284"/>
                    <a:pt x="20710" y="20027"/>
                  </a:cubicBezTo>
                  <a:cubicBezTo>
                    <a:pt x="20633" y="20027"/>
                    <a:pt x="20328" y="20080"/>
                    <a:pt x="20328" y="20186"/>
                  </a:cubicBezTo>
                  <a:cubicBezTo>
                    <a:pt x="20023" y="20186"/>
                    <a:pt x="19260" y="20239"/>
                    <a:pt x="18725" y="20239"/>
                  </a:cubicBezTo>
                  <a:cubicBezTo>
                    <a:pt x="17733" y="19549"/>
                    <a:pt x="16588" y="19125"/>
                    <a:pt x="16130" y="18169"/>
                  </a:cubicBezTo>
                  <a:lnTo>
                    <a:pt x="13459" y="12862"/>
                  </a:lnTo>
                  <a:cubicBezTo>
                    <a:pt x="12238" y="10580"/>
                    <a:pt x="9566" y="8298"/>
                    <a:pt x="9566" y="5645"/>
                  </a:cubicBezTo>
                  <a:cubicBezTo>
                    <a:pt x="10101" y="6334"/>
                    <a:pt x="9108" y="6865"/>
                    <a:pt x="8879" y="7343"/>
                  </a:cubicBezTo>
                  <a:cubicBezTo>
                    <a:pt x="6208" y="11642"/>
                    <a:pt x="10711" y="15728"/>
                    <a:pt x="10711" y="20080"/>
                  </a:cubicBezTo>
                  <a:lnTo>
                    <a:pt x="9719" y="20876"/>
                  </a:lnTo>
                  <a:cubicBezTo>
                    <a:pt x="9261" y="20876"/>
                    <a:pt x="8727" y="20770"/>
                    <a:pt x="8345" y="20717"/>
                  </a:cubicBezTo>
                  <a:cubicBezTo>
                    <a:pt x="6437" y="20186"/>
                    <a:pt x="4758" y="18169"/>
                    <a:pt x="4071" y="17055"/>
                  </a:cubicBezTo>
                  <a:cubicBezTo>
                    <a:pt x="3842" y="16524"/>
                    <a:pt x="3002" y="15993"/>
                    <a:pt x="2697" y="15463"/>
                  </a:cubicBezTo>
                  <a:lnTo>
                    <a:pt x="1094" y="12438"/>
                  </a:lnTo>
                  <a:cubicBezTo>
                    <a:pt x="484" y="11270"/>
                    <a:pt x="484" y="9996"/>
                    <a:pt x="102" y="8829"/>
                  </a:cubicBezTo>
                  <a:cubicBezTo>
                    <a:pt x="-127" y="7820"/>
                    <a:pt x="102" y="6228"/>
                    <a:pt x="102" y="5167"/>
                  </a:cubicBezTo>
                  <a:cubicBezTo>
                    <a:pt x="102" y="4159"/>
                    <a:pt x="102" y="2832"/>
                    <a:pt x="331" y="1876"/>
                  </a:cubicBezTo>
                  <a:cubicBezTo>
                    <a:pt x="484" y="1452"/>
                    <a:pt x="255" y="762"/>
                    <a:pt x="484" y="390"/>
                  </a:cubicBezTo>
                  <a:cubicBezTo>
                    <a:pt x="3231" y="390"/>
                    <a:pt x="7811" y="-724"/>
                    <a:pt x="10101" y="815"/>
                  </a:cubicBezTo>
                  <a:cubicBezTo>
                    <a:pt x="10101" y="550"/>
                    <a:pt x="10711" y="284"/>
                    <a:pt x="11093" y="284"/>
                  </a:cubicBezTo>
                  <a:cubicBezTo>
                    <a:pt x="12848" y="19"/>
                    <a:pt x="16588" y="125"/>
                    <a:pt x="18115" y="656"/>
                  </a:cubicBezTo>
                </a:path>
              </a:pathLst>
            </a:custGeom>
            <a:gradFill flip="none" rotWithShape="1">
              <a:gsLst>
                <a:gs pos="0">
                  <a:srgbClr val="F3C065"/>
                </a:gs>
                <a:gs pos="50000">
                  <a:srgbClr val="F8D9A2"/>
                </a:gs>
                <a:gs pos="100000">
                  <a:srgbClr val="F3C065"/>
                </a:gs>
              </a:gsLst>
              <a:lin ang="10800000" scaled="0"/>
            </a:gradFill>
            <a:ln w="12700" cap="flat">
              <a:solidFill>
                <a:srgbClr val="663300"/>
              </a:solidFill>
              <a:prstDash val="solid"/>
              <a:round/>
            </a:ln>
            <a:effectLst/>
          </p:spPr>
          <p:txBody>
            <a:bodyPr wrap="square" lIns="45719" tIns="45719" rIns="45719" bIns="45719" numCol="1" anchor="t">
              <a:noAutofit/>
            </a:bodyPr>
            <a:lstStyle/>
            <a:p/>
          </p:txBody>
        </p:sp>
        <p:sp>
          <p:nvSpPr>
            <p:cNvPr id="14" name="形状"/>
            <p:cNvSpPr/>
            <p:nvPr/>
          </p:nvSpPr>
          <p:spPr>
            <a:xfrm>
              <a:off x="502257" y="-1"/>
              <a:ext cx="944761" cy="325480"/>
            </a:xfrm>
            <a:custGeom>
              <a:avLst/>
              <a:gdLst/>
              <a:ahLst/>
              <a:cxnLst>
                <a:cxn ang="0">
                  <a:pos x="wd2" y="hd2"/>
                </a:cxn>
                <a:cxn ang="5400000">
                  <a:pos x="wd2" y="hd2"/>
                </a:cxn>
                <a:cxn ang="10800000">
                  <a:pos x="wd2" y="hd2"/>
                </a:cxn>
                <a:cxn ang="16200000">
                  <a:pos x="wd2" y="hd2"/>
                </a:cxn>
              </a:cxnLst>
              <a:rect l="0" t="0" r="r" b="b"/>
              <a:pathLst>
                <a:path w="21466" h="20137" extrusionOk="0">
                  <a:moveTo>
                    <a:pt x="225" y="3100"/>
                  </a:moveTo>
                  <a:cubicBezTo>
                    <a:pt x="2925" y="-1159"/>
                    <a:pt x="7650" y="-1463"/>
                    <a:pt x="9900" y="4926"/>
                  </a:cubicBezTo>
                  <a:lnTo>
                    <a:pt x="15075" y="5534"/>
                  </a:lnTo>
                  <a:cubicBezTo>
                    <a:pt x="15300" y="5230"/>
                    <a:pt x="15412" y="5230"/>
                    <a:pt x="15637" y="4622"/>
                  </a:cubicBezTo>
                  <a:cubicBezTo>
                    <a:pt x="18000" y="4622"/>
                    <a:pt x="20250" y="5534"/>
                    <a:pt x="21262" y="11923"/>
                  </a:cubicBezTo>
                  <a:cubicBezTo>
                    <a:pt x="21600" y="14052"/>
                    <a:pt x="21487" y="18312"/>
                    <a:pt x="21150" y="20137"/>
                  </a:cubicBezTo>
                  <a:cubicBezTo>
                    <a:pt x="20587" y="20137"/>
                    <a:pt x="19800" y="19529"/>
                    <a:pt x="19350" y="19529"/>
                  </a:cubicBezTo>
                  <a:cubicBezTo>
                    <a:pt x="13162" y="15574"/>
                    <a:pt x="6188" y="18616"/>
                    <a:pt x="225" y="12227"/>
                  </a:cubicBezTo>
                  <a:lnTo>
                    <a:pt x="0" y="11619"/>
                  </a:lnTo>
                  <a:lnTo>
                    <a:pt x="0" y="4317"/>
                  </a:lnTo>
                  <a:lnTo>
                    <a:pt x="225" y="3100"/>
                  </a:lnTo>
                </a:path>
              </a:pathLst>
            </a:custGeom>
            <a:solidFill>
              <a:srgbClr val="F3C065"/>
            </a:solidFill>
            <a:ln w="9525" cap="flat">
              <a:solidFill>
                <a:srgbClr val="663300"/>
              </a:solidFill>
              <a:prstDash val="solid"/>
              <a:round/>
            </a:ln>
            <a:effectLst/>
          </p:spPr>
          <p:txBody>
            <a:bodyPr wrap="square" lIns="45719" tIns="45719" rIns="45719" bIns="45719" numCol="1" anchor="t">
              <a:noAutofit/>
            </a:bodyPr>
            <a:lstStyle/>
            <a:p/>
          </p:txBody>
        </p:sp>
        <p:sp>
          <p:nvSpPr>
            <p:cNvPr id="15" name="形状"/>
            <p:cNvSpPr/>
            <p:nvPr/>
          </p:nvSpPr>
          <p:spPr>
            <a:xfrm>
              <a:off x="0" y="10699"/>
              <a:ext cx="1514155" cy="1091712"/>
            </a:xfrm>
            <a:custGeom>
              <a:avLst/>
              <a:gdLst/>
              <a:ahLst/>
              <a:cxnLst>
                <a:cxn ang="0">
                  <a:pos x="wd2" y="hd2"/>
                </a:cxn>
                <a:cxn ang="5400000">
                  <a:pos x="wd2" y="hd2"/>
                </a:cxn>
                <a:cxn ang="10800000">
                  <a:pos x="wd2" y="hd2"/>
                </a:cxn>
                <a:cxn ang="16200000">
                  <a:pos x="wd2" y="hd2"/>
                </a:cxn>
              </a:cxnLst>
              <a:rect l="0" t="0" r="r" b="b"/>
              <a:pathLst>
                <a:path w="20951" h="21600" extrusionOk="0">
                  <a:moveTo>
                    <a:pt x="2349" y="20724"/>
                  </a:moveTo>
                  <a:cubicBezTo>
                    <a:pt x="2006" y="19849"/>
                    <a:pt x="1594" y="18681"/>
                    <a:pt x="1389" y="17611"/>
                  </a:cubicBezTo>
                  <a:lnTo>
                    <a:pt x="154" y="9535"/>
                  </a:lnTo>
                  <a:cubicBezTo>
                    <a:pt x="-257" y="6616"/>
                    <a:pt x="86" y="3016"/>
                    <a:pt x="2006" y="1849"/>
                  </a:cubicBezTo>
                  <a:cubicBezTo>
                    <a:pt x="3446" y="973"/>
                    <a:pt x="4612" y="0"/>
                    <a:pt x="6326" y="0"/>
                  </a:cubicBezTo>
                  <a:cubicBezTo>
                    <a:pt x="7766" y="876"/>
                    <a:pt x="9960" y="1557"/>
                    <a:pt x="10509" y="3308"/>
                  </a:cubicBezTo>
                  <a:cubicBezTo>
                    <a:pt x="10852" y="4184"/>
                    <a:pt x="10989" y="5157"/>
                    <a:pt x="10989" y="6032"/>
                  </a:cubicBezTo>
                  <a:cubicBezTo>
                    <a:pt x="10577" y="3600"/>
                    <a:pt x="12223" y="2335"/>
                    <a:pt x="13526" y="1557"/>
                  </a:cubicBezTo>
                  <a:lnTo>
                    <a:pt x="13594" y="1362"/>
                  </a:lnTo>
                  <a:cubicBezTo>
                    <a:pt x="14692" y="1362"/>
                    <a:pt x="15377" y="681"/>
                    <a:pt x="16406" y="1265"/>
                  </a:cubicBezTo>
                  <a:cubicBezTo>
                    <a:pt x="16954" y="1557"/>
                    <a:pt x="17503" y="2141"/>
                    <a:pt x="17983" y="2432"/>
                  </a:cubicBezTo>
                  <a:cubicBezTo>
                    <a:pt x="18874" y="2822"/>
                    <a:pt x="20177" y="3795"/>
                    <a:pt x="20657" y="5351"/>
                  </a:cubicBezTo>
                  <a:cubicBezTo>
                    <a:pt x="21343" y="7686"/>
                    <a:pt x="20657" y="11481"/>
                    <a:pt x="20314" y="13816"/>
                  </a:cubicBezTo>
                  <a:cubicBezTo>
                    <a:pt x="20109" y="14984"/>
                    <a:pt x="19972" y="16249"/>
                    <a:pt x="19629" y="17416"/>
                  </a:cubicBezTo>
                  <a:lnTo>
                    <a:pt x="18463" y="21308"/>
                  </a:lnTo>
                  <a:lnTo>
                    <a:pt x="18326" y="21503"/>
                  </a:lnTo>
                  <a:cubicBezTo>
                    <a:pt x="17229" y="19946"/>
                    <a:pt x="15377" y="20724"/>
                    <a:pt x="14074" y="20335"/>
                  </a:cubicBezTo>
                  <a:cubicBezTo>
                    <a:pt x="13457" y="20141"/>
                    <a:pt x="11469" y="20335"/>
                    <a:pt x="11194" y="21211"/>
                  </a:cubicBezTo>
                  <a:cubicBezTo>
                    <a:pt x="11194" y="21308"/>
                    <a:pt x="11126" y="21600"/>
                    <a:pt x="11126" y="21600"/>
                  </a:cubicBezTo>
                  <a:cubicBezTo>
                    <a:pt x="10783" y="21600"/>
                    <a:pt x="10372" y="20724"/>
                    <a:pt x="10097" y="20724"/>
                  </a:cubicBezTo>
                  <a:cubicBezTo>
                    <a:pt x="7492" y="19557"/>
                    <a:pt x="4817" y="20724"/>
                    <a:pt x="2349" y="20724"/>
                  </a:cubicBezTo>
                </a:path>
              </a:pathLst>
            </a:custGeom>
            <a:gradFill flip="none" rotWithShape="1">
              <a:gsLst>
                <a:gs pos="0">
                  <a:srgbClr val="F8D9A2"/>
                </a:gs>
                <a:gs pos="100000">
                  <a:srgbClr val="FFFFFF"/>
                </a:gs>
              </a:gsLst>
              <a:lin ang="16200000" scaled="0"/>
            </a:gradFill>
            <a:ln w="12700" cap="flat">
              <a:solidFill>
                <a:srgbClr val="663300"/>
              </a:solidFill>
              <a:prstDash val="solid"/>
              <a:round/>
            </a:ln>
            <a:effectLst/>
          </p:spPr>
          <p:txBody>
            <a:bodyPr wrap="square" lIns="45719" tIns="45719" rIns="45719" bIns="45719" numCol="1" anchor="t">
              <a:noAutofit/>
            </a:bodyPr>
            <a:lstStyle/>
            <a:p/>
          </p:txBody>
        </p:sp>
      </p:grpSp>
      <p:grpSp>
        <p:nvGrpSpPr>
          <p:cNvPr id="16" name="成组"/>
          <p:cNvGrpSpPr/>
          <p:nvPr/>
        </p:nvGrpSpPr>
        <p:grpSpPr>
          <a:xfrm>
            <a:off x="5963920" y="1592580"/>
            <a:ext cx="1029970" cy="1520190"/>
            <a:chOff x="0" y="0"/>
            <a:chExt cx="1609148" cy="2923049"/>
          </a:xfrm>
        </p:grpSpPr>
        <p:sp>
          <p:nvSpPr>
            <p:cNvPr id="17" name="形状"/>
            <p:cNvSpPr/>
            <p:nvPr/>
          </p:nvSpPr>
          <p:spPr>
            <a:xfrm flipH="1">
              <a:off x="0" y="1840070"/>
              <a:ext cx="1458887" cy="1082980"/>
            </a:xfrm>
            <a:custGeom>
              <a:avLst/>
              <a:gdLst/>
              <a:ahLst/>
              <a:cxnLst>
                <a:cxn ang="0">
                  <a:pos x="wd2" y="hd2"/>
                </a:cxn>
                <a:cxn ang="5400000">
                  <a:pos x="wd2" y="hd2"/>
                </a:cxn>
                <a:cxn ang="10800000">
                  <a:pos x="wd2" y="hd2"/>
                </a:cxn>
                <a:cxn ang="16200000">
                  <a:pos x="wd2" y="hd2"/>
                </a:cxn>
              </a:cxnLst>
              <a:rect l="0" t="0" r="r" b="b"/>
              <a:pathLst>
                <a:path w="20829" h="20872" extrusionOk="0">
                  <a:moveTo>
                    <a:pt x="18951" y="2884"/>
                  </a:moveTo>
                  <a:cubicBezTo>
                    <a:pt x="19617" y="5273"/>
                    <a:pt x="20134" y="7562"/>
                    <a:pt x="20504" y="9951"/>
                  </a:cubicBezTo>
                  <a:cubicBezTo>
                    <a:pt x="20800" y="11643"/>
                    <a:pt x="21022" y="13734"/>
                    <a:pt x="20578" y="15326"/>
                  </a:cubicBezTo>
                  <a:cubicBezTo>
                    <a:pt x="20356" y="16222"/>
                    <a:pt x="19617" y="17018"/>
                    <a:pt x="19321" y="17815"/>
                  </a:cubicBezTo>
                  <a:lnTo>
                    <a:pt x="19321" y="18014"/>
                  </a:lnTo>
                  <a:cubicBezTo>
                    <a:pt x="18137" y="19606"/>
                    <a:pt x="15992" y="20900"/>
                    <a:pt x="14290" y="20005"/>
                  </a:cubicBezTo>
                  <a:cubicBezTo>
                    <a:pt x="12515" y="18910"/>
                    <a:pt x="10074" y="17914"/>
                    <a:pt x="10074" y="14629"/>
                  </a:cubicBezTo>
                  <a:cubicBezTo>
                    <a:pt x="10222" y="15326"/>
                    <a:pt x="10000" y="16322"/>
                    <a:pt x="10000" y="17118"/>
                  </a:cubicBezTo>
                  <a:cubicBezTo>
                    <a:pt x="9334" y="18014"/>
                    <a:pt x="8964" y="19507"/>
                    <a:pt x="7929" y="20104"/>
                  </a:cubicBezTo>
                  <a:cubicBezTo>
                    <a:pt x="6819" y="20701"/>
                    <a:pt x="5784" y="21199"/>
                    <a:pt x="4674" y="20602"/>
                  </a:cubicBezTo>
                  <a:cubicBezTo>
                    <a:pt x="2751" y="19606"/>
                    <a:pt x="1123" y="17018"/>
                    <a:pt x="384" y="14530"/>
                  </a:cubicBezTo>
                  <a:cubicBezTo>
                    <a:pt x="-578" y="11444"/>
                    <a:pt x="458" y="6965"/>
                    <a:pt x="1419" y="4178"/>
                  </a:cubicBezTo>
                  <a:cubicBezTo>
                    <a:pt x="1493" y="3979"/>
                    <a:pt x="1493" y="3879"/>
                    <a:pt x="1567" y="3780"/>
                  </a:cubicBezTo>
                  <a:lnTo>
                    <a:pt x="1493" y="3581"/>
                  </a:lnTo>
                  <a:cubicBezTo>
                    <a:pt x="1937" y="3481"/>
                    <a:pt x="2307" y="3083"/>
                    <a:pt x="2677" y="2884"/>
                  </a:cubicBezTo>
                  <a:lnTo>
                    <a:pt x="3269" y="2685"/>
                  </a:lnTo>
                  <a:lnTo>
                    <a:pt x="6006" y="1689"/>
                  </a:lnTo>
                  <a:cubicBezTo>
                    <a:pt x="7041" y="1391"/>
                    <a:pt x="8397" y="2087"/>
                    <a:pt x="9038" y="2253"/>
                  </a:cubicBezTo>
                  <a:lnTo>
                    <a:pt x="9556" y="2220"/>
                  </a:lnTo>
                  <a:cubicBezTo>
                    <a:pt x="9556" y="1822"/>
                    <a:pt x="10370" y="1490"/>
                    <a:pt x="10666" y="1291"/>
                  </a:cubicBezTo>
                  <a:cubicBezTo>
                    <a:pt x="11923" y="594"/>
                    <a:pt x="13477" y="495"/>
                    <a:pt x="14882" y="97"/>
                  </a:cubicBezTo>
                  <a:cubicBezTo>
                    <a:pt x="16732" y="-401"/>
                    <a:pt x="18359" y="1092"/>
                    <a:pt x="18951" y="2884"/>
                  </a:cubicBezTo>
                </a:path>
              </a:pathLst>
            </a:custGeom>
            <a:gradFill flip="none" rotWithShape="1">
              <a:gsLst>
                <a:gs pos="0">
                  <a:srgbClr val="FFFFFF"/>
                </a:gs>
                <a:gs pos="100000">
                  <a:srgbClr val="F8D9A2"/>
                </a:gs>
              </a:gsLst>
              <a:lin ang="16200000" scaled="0"/>
            </a:gradFill>
            <a:ln w="12700" cap="flat">
              <a:solidFill>
                <a:srgbClr val="663300"/>
              </a:solidFill>
              <a:prstDash val="solid"/>
              <a:round/>
            </a:ln>
            <a:effectLst/>
          </p:spPr>
          <p:txBody>
            <a:bodyPr wrap="square" lIns="45719" tIns="45719" rIns="45719" bIns="45719" numCol="1" anchor="t">
              <a:noAutofit/>
            </a:bodyPr>
            <a:lstStyle/>
            <a:p/>
          </p:txBody>
        </p:sp>
        <p:grpSp>
          <p:nvGrpSpPr>
            <p:cNvPr id="18" name="成组"/>
            <p:cNvGrpSpPr/>
            <p:nvPr/>
          </p:nvGrpSpPr>
          <p:grpSpPr>
            <a:xfrm>
              <a:off x="208831" y="0"/>
              <a:ext cx="1400318" cy="2049463"/>
              <a:chOff x="0" y="0"/>
              <a:chExt cx="1400316" cy="2049462"/>
            </a:xfrm>
          </p:grpSpPr>
          <p:sp>
            <p:nvSpPr>
              <p:cNvPr id="19" name="形状"/>
              <p:cNvSpPr/>
              <p:nvPr/>
            </p:nvSpPr>
            <p:spPr>
              <a:xfrm flipH="1">
                <a:off x="36584" y="0"/>
                <a:ext cx="1092908" cy="2028813"/>
              </a:xfrm>
              <a:custGeom>
                <a:avLst/>
                <a:gdLst/>
                <a:ahLst/>
                <a:cxnLst>
                  <a:cxn ang="0">
                    <a:pos x="wd2" y="hd2"/>
                  </a:cxn>
                  <a:cxn ang="5400000">
                    <a:pos x="wd2" y="hd2"/>
                  </a:cxn>
                  <a:cxn ang="10800000">
                    <a:pos x="wd2" y="hd2"/>
                  </a:cxn>
                  <a:cxn ang="16200000">
                    <a:pos x="wd2" y="hd2"/>
                  </a:cxn>
                </a:cxnLst>
                <a:rect l="0" t="0" r="r" b="b"/>
                <a:pathLst>
                  <a:path w="21600" h="21600" extrusionOk="0">
                    <a:moveTo>
                      <a:pt x="21600" y="19676"/>
                    </a:moveTo>
                    <a:cubicBezTo>
                      <a:pt x="20372" y="18687"/>
                      <a:pt x="19143" y="17643"/>
                      <a:pt x="18324" y="16544"/>
                    </a:cubicBezTo>
                    <a:cubicBezTo>
                      <a:pt x="15048" y="12586"/>
                      <a:pt x="13922" y="8189"/>
                      <a:pt x="11158" y="4232"/>
                    </a:cubicBezTo>
                    <a:cubicBezTo>
                      <a:pt x="9930" y="2473"/>
                      <a:pt x="7780" y="0"/>
                      <a:pt x="3583" y="0"/>
                    </a:cubicBezTo>
                    <a:cubicBezTo>
                      <a:pt x="2559" y="550"/>
                      <a:pt x="2457" y="2308"/>
                      <a:pt x="2764" y="3133"/>
                    </a:cubicBezTo>
                    <a:cubicBezTo>
                      <a:pt x="3276" y="4507"/>
                      <a:pt x="2969" y="6321"/>
                      <a:pt x="2969" y="7750"/>
                    </a:cubicBezTo>
                    <a:cubicBezTo>
                      <a:pt x="2969" y="12531"/>
                      <a:pt x="0" y="16928"/>
                      <a:pt x="0" y="21600"/>
                    </a:cubicBezTo>
                    <a:cubicBezTo>
                      <a:pt x="1228" y="20611"/>
                      <a:pt x="5630" y="19951"/>
                      <a:pt x="7780" y="19841"/>
                    </a:cubicBezTo>
                    <a:cubicBezTo>
                      <a:pt x="11875" y="19566"/>
                      <a:pt x="18119" y="18962"/>
                      <a:pt x="21600" y="19676"/>
                    </a:cubicBezTo>
                  </a:path>
                </a:pathLst>
              </a:custGeom>
              <a:solidFill>
                <a:srgbClr val="F3C065"/>
              </a:solidFill>
              <a:ln w="12700" cap="flat">
                <a:solidFill>
                  <a:srgbClr val="663300"/>
                </a:solidFill>
                <a:prstDash val="solid"/>
                <a:round/>
              </a:ln>
              <a:effectLst/>
            </p:spPr>
            <p:txBody>
              <a:bodyPr wrap="square" lIns="45719" tIns="45719" rIns="45719" bIns="45719" numCol="1" anchor="t">
                <a:noAutofit/>
              </a:bodyPr>
              <a:lstStyle/>
              <a:p/>
            </p:txBody>
          </p:sp>
          <p:sp>
            <p:nvSpPr>
              <p:cNvPr id="20" name="形状"/>
              <p:cNvSpPr/>
              <p:nvPr/>
            </p:nvSpPr>
            <p:spPr>
              <a:xfrm flipH="1">
                <a:off x="-1" y="98085"/>
                <a:ext cx="1400318" cy="1951378"/>
              </a:xfrm>
              <a:custGeom>
                <a:avLst/>
                <a:gdLst/>
                <a:ahLst/>
                <a:cxnLst>
                  <a:cxn ang="0">
                    <a:pos x="wd2" y="hd2"/>
                  </a:cxn>
                  <a:cxn ang="5400000">
                    <a:pos x="wd2" y="hd2"/>
                  </a:cxn>
                  <a:cxn ang="10800000">
                    <a:pos x="wd2" y="hd2"/>
                  </a:cxn>
                  <a:cxn ang="16200000">
                    <a:pos x="wd2" y="hd2"/>
                  </a:cxn>
                </a:cxnLst>
                <a:rect l="0" t="0" r="r" b="b"/>
                <a:pathLst>
                  <a:path w="21312" h="21600" extrusionOk="0">
                    <a:moveTo>
                      <a:pt x="19415" y="10229"/>
                    </a:moveTo>
                    <a:cubicBezTo>
                      <a:pt x="18706" y="7429"/>
                      <a:pt x="18785" y="4743"/>
                      <a:pt x="17444" y="2286"/>
                    </a:cubicBezTo>
                    <a:cubicBezTo>
                      <a:pt x="16814" y="1029"/>
                      <a:pt x="14685" y="0"/>
                      <a:pt x="13030" y="0"/>
                    </a:cubicBezTo>
                    <a:cubicBezTo>
                      <a:pt x="12872" y="114"/>
                      <a:pt x="12714" y="171"/>
                      <a:pt x="12478" y="171"/>
                    </a:cubicBezTo>
                    <a:cubicBezTo>
                      <a:pt x="12478" y="400"/>
                      <a:pt x="12320" y="343"/>
                      <a:pt x="12084" y="571"/>
                    </a:cubicBezTo>
                    <a:cubicBezTo>
                      <a:pt x="12005" y="1429"/>
                      <a:pt x="12005" y="2457"/>
                      <a:pt x="12241" y="3314"/>
                    </a:cubicBezTo>
                    <a:cubicBezTo>
                      <a:pt x="13266" y="5829"/>
                      <a:pt x="14212" y="9314"/>
                      <a:pt x="12557" y="11829"/>
                    </a:cubicBezTo>
                    <a:cubicBezTo>
                      <a:pt x="12399" y="12057"/>
                      <a:pt x="12320" y="11943"/>
                      <a:pt x="12241" y="12229"/>
                    </a:cubicBezTo>
                    <a:cubicBezTo>
                      <a:pt x="11847" y="12400"/>
                      <a:pt x="11374" y="12800"/>
                      <a:pt x="11059" y="12971"/>
                    </a:cubicBezTo>
                    <a:cubicBezTo>
                      <a:pt x="10113" y="12971"/>
                      <a:pt x="9482" y="12400"/>
                      <a:pt x="8694" y="12343"/>
                    </a:cubicBezTo>
                    <a:cubicBezTo>
                      <a:pt x="8615" y="12171"/>
                      <a:pt x="7827" y="11657"/>
                      <a:pt x="7827" y="11371"/>
                    </a:cubicBezTo>
                    <a:cubicBezTo>
                      <a:pt x="7433" y="11200"/>
                      <a:pt x="7275" y="11029"/>
                      <a:pt x="7196" y="10743"/>
                    </a:cubicBezTo>
                    <a:cubicBezTo>
                      <a:pt x="6802" y="10114"/>
                      <a:pt x="6171" y="9371"/>
                      <a:pt x="5935" y="8800"/>
                    </a:cubicBezTo>
                    <a:cubicBezTo>
                      <a:pt x="4910" y="6743"/>
                      <a:pt x="4831" y="4457"/>
                      <a:pt x="3885" y="2457"/>
                    </a:cubicBezTo>
                    <a:cubicBezTo>
                      <a:pt x="3570" y="1886"/>
                      <a:pt x="1047" y="286"/>
                      <a:pt x="338" y="1314"/>
                    </a:cubicBezTo>
                    <a:cubicBezTo>
                      <a:pt x="-214" y="2286"/>
                      <a:pt x="22" y="4114"/>
                      <a:pt x="259" y="5086"/>
                    </a:cubicBezTo>
                    <a:cubicBezTo>
                      <a:pt x="1047" y="7829"/>
                      <a:pt x="968" y="11029"/>
                      <a:pt x="2387" y="13543"/>
                    </a:cubicBezTo>
                    <a:cubicBezTo>
                      <a:pt x="3491" y="15543"/>
                      <a:pt x="4989" y="18743"/>
                      <a:pt x="4122" y="21200"/>
                    </a:cubicBezTo>
                    <a:cubicBezTo>
                      <a:pt x="4122" y="21314"/>
                      <a:pt x="3885" y="21486"/>
                      <a:pt x="3885" y="21600"/>
                    </a:cubicBezTo>
                    <a:cubicBezTo>
                      <a:pt x="6014" y="20629"/>
                      <a:pt x="9798" y="19829"/>
                      <a:pt x="12163" y="20743"/>
                    </a:cubicBezTo>
                    <a:cubicBezTo>
                      <a:pt x="13818" y="19600"/>
                      <a:pt x="18548" y="19200"/>
                      <a:pt x="20598" y="19829"/>
                    </a:cubicBezTo>
                    <a:cubicBezTo>
                      <a:pt x="20913" y="19829"/>
                      <a:pt x="21150" y="19886"/>
                      <a:pt x="21307" y="20000"/>
                    </a:cubicBezTo>
                    <a:cubicBezTo>
                      <a:pt x="21386" y="16686"/>
                      <a:pt x="20519" y="14457"/>
                      <a:pt x="19415" y="10229"/>
                    </a:cubicBezTo>
                  </a:path>
                </a:pathLst>
              </a:custGeom>
              <a:gradFill flip="none" rotWithShape="1">
                <a:gsLst>
                  <a:gs pos="0">
                    <a:srgbClr val="F3C065"/>
                  </a:gs>
                  <a:gs pos="50000">
                    <a:srgbClr val="F8D9A2"/>
                  </a:gs>
                  <a:gs pos="100000">
                    <a:srgbClr val="F3C065"/>
                  </a:gs>
                </a:gsLst>
                <a:lin ang="10800000" scaled="0"/>
              </a:gradFill>
              <a:ln w="12700" cap="flat">
                <a:solidFill>
                  <a:srgbClr val="663300"/>
                </a:solidFill>
                <a:prstDash val="solid"/>
                <a:round/>
              </a:ln>
              <a:effectLst/>
            </p:spPr>
            <p:txBody>
              <a:bodyPr wrap="square" lIns="45719" tIns="45719" rIns="45719" bIns="45719" numCol="1" anchor="t">
                <a:noAutofit/>
              </a:bodyPr>
              <a:lstStyle/>
              <a:p/>
            </p:txBody>
          </p:sp>
          <p:sp>
            <p:nvSpPr>
              <p:cNvPr id="21" name="形状"/>
              <p:cNvSpPr/>
              <p:nvPr/>
            </p:nvSpPr>
            <p:spPr>
              <a:xfrm flipH="1">
                <a:off x="497573" y="1094423"/>
                <a:ext cx="388740" cy="443965"/>
              </a:xfrm>
              <a:custGeom>
                <a:avLst/>
                <a:gdLst/>
                <a:ahLst/>
                <a:cxnLst>
                  <a:cxn ang="0">
                    <a:pos x="wd2" y="hd2"/>
                  </a:cxn>
                  <a:cxn ang="5400000">
                    <a:pos x="wd2" y="hd2"/>
                  </a:cxn>
                  <a:cxn ang="10800000">
                    <a:pos x="wd2" y="hd2"/>
                  </a:cxn>
                  <a:cxn ang="16200000">
                    <a:pos x="wd2" y="hd2"/>
                  </a:cxn>
                </a:cxnLst>
                <a:rect l="0" t="0" r="r" b="b"/>
                <a:pathLst>
                  <a:path w="19770" h="21600" extrusionOk="0">
                    <a:moveTo>
                      <a:pt x="19770" y="0"/>
                    </a:moveTo>
                    <a:cubicBezTo>
                      <a:pt x="19770" y="2260"/>
                      <a:pt x="18980" y="4270"/>
                      <a:pt x="18980" y="6028"/>
                    </a:cubicBezTo>
                    <a:cubicBezTo>
                      <a:pt x="17663" y="7284"/>
                      <a:pt x="17663" y="9293"/>
                      <a:pt x="16346" y="10549"/>
                    </a:cubicBezTo>
                    <a:lnTo>
                      <a:pt x="16346" y="12307"/>
                    </a:lnTo>
                    <a:cubicBezTo>
                      <a:pt x="14238" y="14316"/>
                      <a:pt x="15555" y="19088"/>
                      <a:pt x="14238" y="21600"/>
                    </a:cubicBezTo>
                    <a:cubicBezTo>
                      <a:pt x="12394" y="19842"/>
                      <a:pt x="10550" y="18084"/>
                      <a:pt x="9760" y="16074"/>
                    </a:cubicBezTo>
                    <a:cubicBezTo>
                      <a:pt x="8707" y="14065"/>
                      <a:pt x="3702" y="9795"/>
                      <a:pt x="1858" y="8540"/>
                    </a:cubicBezTo>
                    <a:cubicBezTo>
                      <a:pt x="-1830" y="6028"/>
                      <a:pt x="804" y="9042"/>
                      <a:pt x="2648" y="9293"/>
                    </a:cubicBezTo>
                    <a:cubicBezTo>
                      <a:pt x="5809" y="10298"/>
                      <a:pt x="9760" y="10298"/>
                      <a:pt x="13185" y="10298"/>
                    </a:cubicBezTo>
                    <a:cubicBezTo>
                      <a:pt x="15819" y="7786"/>
                      <a:pt x="18190" y="4019"/>
                      <a:pt x="19770" y="0"/>
                    </a:cubicBezTo>
                  </a:path>
                </a:pathLst>
              </a:custGeom>
              <a:solidFill>
                <a:srgbClr val="FAC247"/>
              </a:solidFill>
              <a:ln w="12700" cap="flat">
                <a:noFill/>
                <a:miter lim="400000"/>
              </a:ln>
              <a:effectLst/>
            </p:spPr>
            <p:txBody>
              <a:bodyPr wrap="square" lIns="45719" tIns="45719" rIns="45719" bIns="45719" numCol="1" anchor="t">
                <a:noAutofit/>
              </a:bodyPr>
              <a:lstStyle/>
              <a:p/>
            </p:txBody>
          </p:sp>
        </p:grpSp>
      </p:grpSp>
      <p:grpSp>
        <p:nvGrpSpPr>
          <p:cNvPr id="22" name="成组"/>
          <p:cNvGrpSpPr/>
          <p:nvPr/>
        </p:nvGrpSpPr>
        <p:grpSpPr>
          <a:xfrm>
            <a:off x="7026275" y="1706245"/>
            <a:ext cx="892810" cy="1395730"/>
            <a:chOff x="0" y="0"/>
            <a:chExt cx="1394065" cy="2684235"/>
          </a:xfrm>
        </p:grpSpPr>
        <p:sp>
          <p:nvSpPr>
            <p:cNvPr id="23" name="形状"/>
            <p:cNvSpPr/>
            <p:nvPr/>
          </p:nvSpPr>
          <p:spPr>
            <a:xfrm rot="300736">
              <a:off x="195104" y="45761"/>
              <a:ext cx="1124399" cy="1756068"/>
            </a:xfrm>
            <a:custGeom>
              <a:avLst/>
              <a:gdLst/>
              <a:ahLst/>
              <a:cxnLst>
                <a:cxn ang="0">
                  <a:pos x="wd2" y="hd2"/>
                </a:cxn>
                <a:cxn ang="5400000">
                  <a:pos x="wd2" y="hd2"/>
                </a:cxn>
                <a:cxn ang="10800000">
                  <a:pos x="wd2" y="hd2"/>
                </a:cxn>
                <a:cxn ang="16200000">
                  <a:pos x="wd2" y="hd2"/>
                </a:cxn>
              </a:cxnLst>
              <a:rect l="0" t="0" r="r" b="b"/>
              <a:pathLst>
                <a:path w="20480" h="20370" extrusionOk="0">
                  <a:moveTo>
                    <a:pt x="969" y="20362"/>
                  </a:moveTo>
                  <a:cubicBezTo>
                    <a:pt x="1396" y="19012"/>
                    <a:pt x="1040" y="16938"/>
                    <a:pt x="614" y="15685"/>
                  </a:cubicBezTo>
                  <a:cubicBezTo>
                    <a:pt x="-665" y="11297"/>
                    <a:pt x="117" y="6090"/>
                    <a:pt x="2390" y="2137"/>
                  </a:cubicBezTo>
                  <a:cubicBezTo>
                    <a:pt x="2746" y="1269"/>
                    <a:pt x="6014" y="-1142"/>
                    <a:pt x="7080" y="642"/>
                  </a:cubicBezTo>
                  <a:cubicBezTo>
                    <a:pt x="7790" y="1606"/>
                    <a:pt x="7080" y="4017"/>
                    <a:pt x="6867" y="5029"/>
                  </a:cubicBezTo>
                  <a:cubicBezTo>
                    <a:pt x="5943" y="7633"/>
                    <a:pt x="7790" y="11104"/>
                    <a:pt x="10419" y="12888"/>
                  </a:cubicBezTo>
                  <a:cubicBezTo>
                    <a:pt x="11201" y="12888"/>
                    <a:pt x="11982" y="12165"/>
                    <a:pt x="12267" y="11731"/>
                  </a:cubicBezTo>
                  <a:cubicBezTo>
                    <a:pt x="13546" y="9562"/>
                    <a:pt x="13972" y="7537"/>
                    <a:pt x="14753" y="5270"/>
                  </a:cubicBezTo>
                  <a:cubicBezTo>
                    <a:pt x="15393" y="3294"/>
                    <a:pt x="14114" y="15"/>
                    <a:pt x="18448" y="15"/>
                  </a:cubicBezTo>
                  <a:cubicBezTo>
                    <a:pt x="20011" y="1076"/>
                    <a:pt x="19727" y="3679"/>
                    <a:pt x="20153" y="5126"/>
                  </a:cubicBezTo>
                  <a:cubicBezTo>
                    <a:pt x="20935" y="7440"/>
                    <a:pt x="20153" y="10767"/>
                    <a:pt x="19514" y="12888"/>
                  </a:cubicBezTo>
                  <a:cubicBezTo>
                    <a:pt x="19088" y="14431"/>
                    <a:pt x="18946" y="17276"/>
                    <a:pt x="19514" y="18819"/>
                  </a:cubicBezTo>
                  <a:cubicBezTo>
                    <a:pt x="19656" y="19349"/>
                    <a:pt x="19727" y="19879"/>
                    <a:pt x="20296" y="20217"/>
                  </a:cubicBezTo>
                  <a:cubicBezTo>
                    <a:pt x="19727" y="20313"/>
                    <a:pt x="19656" y="20072"/>
                    <a:pt x="19088" y="19976"/>
                  </a:cubicBezTo>
                  <a:cubicBezTo>
                    <a:pt x="15819" y="19156"/>
                    <a:pt x="12622" y="19446"/>
                    <a:pt x="9353" y="19879"/>
                  </a:cubicBezTo>
                  <a:cubicBezTo>
                    <a:pt x="7648" y="20072"/>
                    <a:pt x="5659" y="19446"/>
                    <a:pt x="3953" y="19638"/>
                  </a:cubicBezTo>
                  <a:cubicBezTo>
                    <a:pt x="3030" y="19687"/>
                    <a:pt x="1751" y="20458"/>
                    <a:pt x="969" y="20362"/>
                  </a:cubicBezTo>
                </a:path>
              </a:pathLst>
            </a:custGeom>
            <a:gradFill flip="none" rotWithShape="1">
              <a:gsLst>
                <a:gs pos="0">
                  <a:srgbClr val="F3C065"/>
                </a:gs>
                <a:gs pos="50000">
                  <a:srgbClr val="F8D9A2"/>
                </a:gs>
                <a:gs pos="100000">
                  <a:srgbClr val="F3C065"/>
                </a:gs>
              </a:gsLst>
              <a:lin ang="10800000" scaled="0"/>
            </a:gradFill>
            <a:ln w="12700" cap="flat">
              <a:solidFill>
                <a:srgbClr val="663300"/>
              </a:solidFill>
              <a:prstDash val="solid"/>
              <a:round/>
            </a:ln>
            <a:effectLst/>
          </p:spPr>
          <p:txBody>
            <a:bodyPr wrap="square" lIns="45719" tIns="45719" rIns="45719" bIns="45719" numCol="1" anchor="t">
              <a:noAutofit/>
            </a:bodyPr>
            <a:lstStyle/>
            <a:p/>
          </p:txBody>
        </p:sp>
        <p:sp>
          <p:nvSpPr>
            <p:cNvPr id="24" name="形状"/>
            <p:cNvSpPr/>
            <p:nvPr/>
          </p:nvSpPr>
          <p:spPr>
            <a:xfrm rot="300736">
              <a:off x="38920" y="1686898"/>
              <a:ext cx="1237311" cy="945094"/>
            </a:xfrm>
            <a:custGeom>
              <a:avLst/>
              <a:gdLst/>
              <a:ahLst/>
              <a:cxnLst>
                <a:cxn ang="0">
                  <a:pos x="wd2" y="hd2"/>
                </a:cxn>
                <a:cxn ang="5400000">
                  <a:pos x="wd2" y="hd2"/>
                </a:cxn>
                <a:cxn ang="10800000">
                  <a:pos x="wd2" y="hd2"/>
                </a:cxn>
                <a:cxn ang="16200000">
                  <a:pos x="wd2" y="hd2"/>
                </a:cxn>
              </a:cxnLst>
              <a:rect l="0" t="0" r="r" b="b"/>
              <a:pathLst>
                <a:path w="21150" h="21081" extrusionOk="0">
                  <a:moveTo>
                    <a:pt x="1520" y="2262"/>
                  </a:moveTo>
                  <a:cubicBezTo>
                    <a:pt x="1520" y="2448"/>
                    <a:pt x="1386" y="2633"/>
                    <a:pt x="1386" y="2818"/>
                  </a:cubicBezTo>
                  <a:cubicBezTo>
                    <a:pt x="720" y="5136"/>
                    <a:pt x="653" y="8102"/>
                    <a:pt x="320" y="10605"/>
                  </a:cubicBezTo>
                  <a:cubicBezTo>
                    <a:pt x="-80" y="13201"/>
                    <a:pt x="-347" y="17280"/>
                    <a:pt x="1053" y="18393"/>
                  </a:cubicBezTo>
                  <a:lnTo>
                    <a:pt x="2920" y="19876"/>
                  </a:lnTo>
                  <a:lnTo>
                    <a:pt x="4853" y="21081"/>
                  </a:lnTo>
                  <a:lnTo>
                    <a:pt x="8253" y="20617"/>
                  </a:lnTo>
                  <a:cubicBezTo>
                    <a:pt x="9720" y="20061"/>
                    <a:pt x="10786" y="19505"/>
                    <a:pt x="10786" y="17002"/>
                  </a:cubicBezTo>
                  <a:lnTo>
                    <a:pt x="10853" y="17095"/>
                  </a:lnTo>
                  <a:lnTo>
                    <a:pt x="10720" y="17373"/>
                  </a:lnTo>
                  <a:cubicBezTo>
                    <a:pt x="10653" y="17558"/>
                    <a:pt x="10786" y="17744"/>
                    <a:pt x="10720" y="17929"/>
                  </a:cubicBezTo>
                  <a:lnTo>
                    <a:pt x="10720" y="18485"/>
                  </a:lnTo>
                  <a:cubicBezTo>
                    <a:pt x="11120" y="18578"/>
                    <a:pt x="11520" y="18856"/>
                    <a:pt x="11920" y="19042"/>
                  </a:cubicBezTo>
                  <a:cubicBezTo>
                    <a:pt x="12120" y="19134"/>
                    <a:pt x="12320" y="19412"/>
                    <a:pt x="12520" y="19505"/>
                  </a:cubicBezTo>
                  <a:lnTo>
                    <a:pt x="13386" y="19969"/>
                  </a:lnTo>
                  <a:cubicBezTo>
                    <a:pt x="14320" y="20432"/>
                    <a:pt x="15453" y="20525"/>
                    <a:pt x="16453" y="20247"/>
                  </a:cubicBezTo>
                  <a:cubicBezTo>
                    <a:pt x="16986" y="20061"/>
                    <a:pt x="17586" y="19227"/>
                    <a:pt x="18053" y="18949"/>
                  </a:cubicBezTo>
                  <a:cubicBezTo>
                    <a:pt x="18786" y="18578"/>
                    <a:pt x="19986" y="17280"/>
                    <a:pt x="20253" y="16260"/>
                  </a:cubicBezTo>
                  <a:cubicBezTo>
                    <a:pt x="20853" y="14314"/>
                    <a:pt x="20720" y="11996"/>
                    <a:pt x="21053" y="10049"/>
                  </a:cubicBezTo>
                  <a:cubicBezTo>
                    <a:pt x="21253" y="8844"/>
                    <a:pt x="21120" y="6526"/>
                    <a:pt x="20853" y="5414"/>
                  </a:cubicBezTo>
                  <a:cubicBezTo>
                    <a:pt x="20653" y="4302"/>
                    <a:pt x="20186" y="1984"/>
                    <a:pt x="19586" y="1150"/>
                  </a:cubicBezTo>
                  <a:cubicBezTo>
                    <a:pt x="19186" y="501"/>
                    <a:pt x="18253" y="872"/>
                    <a:pt x="17720" y="779"/>
                  </a:cubicBezTo>
                  <a:cubicBezTo>
                    <a:pt x="15453" y="37"/>
                    <a:pt x="12586" y="-519"/>
                    <a:pt x="10453" y="779"/>
                  </a:cubicBezTo>
                  <a:cubicBezTo>
                    <a:pt x="10253" y="872"/>
                    <a:pt x="9920" y="1428"/>
                    <a:pt x="9720" y="1613"/>
                  </a:cubicBezTo>
                  <a:cubicBezTo>
                    <a:pt x="9320" y="1057"/>
                    <a:pt x="8786" y="1057"/>
                    <a:pt x="8253" y="964"/>
                  </a:cubicBezTo>
                  <a:cubicBezTo>
                    <a:pt x="7120" y="593"/>
                    <a:pt x="5320" y="130"/>
                    <a:pt x="4120" y="501"/>
                  </a:cubicBezTo>
                  <a:cubicBezTo>
                    <a:pt x="3120" y="779"/>
                    <a:pt x="1853" y="1242"/>
                    <a:pt x="1520" y="2262"/>
                  </a:cubicBezTo>
                </a:path>
              </a:pathLst>
            </a:custGeom>
            <a:gradFill flip="none" rotWithShape="1">
              <a:gsLst>
                <a:gs pos="0">
                  <a:srgbClr val="FFFFFF"/>
                </a:gs>
                <a:gs pos="100000">
                  <a:srgbClr val="F7D393"/>
                </a:gs>
              </a:gsLst>
              <a:lin ang="16200000" scaled="0"/>
            </a:gradFill>
            <a:ln w="12700" cap="flat">
              <a:solidFill>
                <a:srgbClr val="663300"/>
              </a:solidFill>
              <a:prstDash val="solid"/>
              <a:round/>
            </a:ln>
            <a:effectLst/>
          </p:spPr>
          <p:txBody>
            <a:bodyPr wrap="square" lIns="45719" tIns="45719" rIns="45719" bIns="45719" numCol="1" anchor="t">
              <a:noAutofit/>
            </a:bodyPr>
            <a:lstStyle/>
            <a:p/>
          </p:txBody>
        </p:sp>
      </p:grpSp>
      <p:sp>
        <p:nvSpPr>
          <p:cNvPr id="25" name="文本框 24"/>
          <p:cNvSpPr txBox="1"/>
          <p:nvPr/>
        </p:nvSpPr>
        <p:spPr>
          <a:xfrm>
            <a:off x="5646420" y="5006340"/>
            <a:ext cx="1949450" cy="398780"/>
          </a:xfrm>
          <a:prstGeom prst="rect">
            <a:avLst/>
          </a:prstGeom>
          <a:noFill/>
        </p:spPr>
        <p:txBody>
          <a:bodyPr wrap="square" rtlCol="0">
            <a:spAutoFit/>
          </a:bodyPr>
          <a:p>
            <a:pPr algn="ctr"/>
            <a:r>
              <a:rPr lang="zh-CN" altLang="en-US" sz="2000">
                <a:solidFill>
                  <a:schemeClr val="tx1"/>
                </a:solidFill>
              </a:rPr>
              <a:t>简单平移设计</a:t>
            </a:r>
            <a:endParaRPr lang="zh-CN" altLang="en-US" sz="2000">
              <a:solidFill>
                <a:schemeClr val="tx1"/>
              </a:solidFill>
            </a:endParaRPr>
          </a:p>
        </p:txBody>
      </p:sp>
      <p:grpSp>
        <p:nvGrpSpPr>
          <p:cNvPr id="27" name="成组"/>
          <p:cNvGrpSpPr/>
          <p:nvPr/>
        </p:nvGrpSpPr>
        <p:grpSpPr>
          <a:xfrm>
            <a:off x="9918065" y="3018790"/>
            <a:ext cx="882650" cy="1385570"/>
            <a:chOff x="0" y="0"/>
            <a:chExt cx="1378176" cy="2662342"/>
          </a:xfrm>
        </p:grpSpPr>
        <p:grpSp>
          <p:nvGrpSpPr>
            <p:cNvPr id="28" name="成组"/>
            <p:cNvGrpSpPr/>
            <p:nvPr/>
          </p:nvGrpSpPr>
          <p:grpSpPr>
            <a:xfrm>
              <a:off x="85749" y="799351"/>
              <a:ext cx="1292428" cy="1862992"/>
              <a:chOff x="0" y="0"/>
              <a:chExt cx="1292427" cy="1862991"/>
            </a:xfrm>
          </p:grpSpPr>
          <p:sp>
            <p:nvSpPr>
              <p:cNvPr id="29" name="形状"/>
              <p:cNvSpPr/>
              <p:nvPr/>
            </p:nvSpPr>
            <p:spPr>
              <a:xfrm>
                <a:off x="0" y="0"/>
                <a:ext cx="1292428" cy="1862992"/>
              </a:xfrm>
              <a:custGeom>
                <a:avLst/>
                <a:gdLst/>
                <a:ahLst/>
                <a:cxnLst>
                  <a:cxn ang="0">
                    <a:pos x="wd2" y="hd2"/>
                  </a:cxn>
                  <a:cxn ang="5400000">
                    <a:pos x="wd2" y="hd2"/>
                  </a:cxn>
                  <a:cxn ang="10800000">
                    <a:pos x="wd2" y="hd2"/>
                  </a:cxn>
                  <a:cxn ang="16200000">
                    <a:pos x="wd2" y="hd2"/>
                  </a:cxn>
                </a:cxnLst>
                <a:rect l="0" t="0" r="r" b="b"/>
                <a:pathLst>
                  <a:path w="20948" h="20256" extrusionOk="0">
                    <a:moveTo>
                      <a:pt x="18922" y="1517"/>
                    </a:moveTo>
                    <a:cubicBezTo>
                      <a:pt x="18922" y="2357"/>
                      <a:pt x="18477" y="3308"/>
                      <a:pt x="18300" y="4035"/>
                    </a:cubicBezTo>
                    <a:cubicBezTo>
                      <a:pt x="17411" y="6330"/>
                      <a:pt x="19633" y="8680"/>
                      <a:pt x="20344" y="10639"/>
                    </a:cubicBezTo>
                    <a:cubicBezTo>
                      <a:pt x="21233" y="13045"/>
                      <a:pt x="21233" y="16402"/>
                      <a:pt x="19722" y="18529"/>
                    </a:cubicBezTo>
                    <a:cubicBezTo>
                      <a:pt x="19722" y="18752"/>
                      <a:pt x="18922" y="19256"/>
                      <a:pt x="18566" y="19368"/>
                    </a:cubicBezTo>
                    <a:cubicBezTo>
                      <a:pt x="15366" y="20207"/>
                      <a:pt x="15100" y="16346"/>
                      <a:pt x="14833" y="15395"/>
                    </a:cubicBezTo>
                    <a:cubicBezTo>
                      <a:pt x="13766" y="12653"/>
                      <a:pt x="12789" y="8064"/>
                      <a:pt x="9233" y="5882"/>
                    </a:cubicBezTo>
                    <a:lnTo>
                      <a:pt x="8700" y="5211"/>
                    </a:lnTo>
                    <a:cubicBezTo>
                      <a:pt x="7633" y="7897"/>
                      <a:pt x="8700" y="12933"/>
                      <a:pt x="10122" y="15339"/>
                    </a:cubicBezTo>
                    <a:cubicBezTo>
                      <a:pt x="10744" y="16346"/>
                      <a:pt x="12344" y="20767"/>
                      <a:pt x="8433" y="20207"/>
                    </a:cubicBezTo>
                    <a:cubicBezTo>
                      <a:pt x="6833" y="20040"/>
                      <a:pt x="5589" y="18249"/>
                      <a:pt x="5233" y="17465"/>
                    </a:cubicBezTo>
                    <a:lnTo>
                      <a:pt x="2744" y="13492"/>
                    </a:lnTo>
                    <a:cubicBezTo>
                      <a:pt x="1589" y="11366"/>
                      <a:pt x="966" y="9184"/>
                      <a:pt x="255" y="7057"/>
                    </a:cubicBezTo>
                    <a:cubicBezTo>
                      <a:pt x="-367" y="5322"/>
                      <a:pt x="344" y="3084"/>
                      <a:pt x="344" y="1349"/>
                    </a:cubicBezTo>
                    <a:cubicBezTo>
                      <a:pt x="5589" y="-833"/>
                      <a:pt x="12789" y="-50"/>
                      <a:pt x="18033" y="1461"/>
                    </a:cubicBezTo>
                    <a:cubicBezTo>
                      <a:pt x="18300" y="1517"/>
                      <a:pt x="18122" y="1629"/>
                      <a:pt x="18566" y="1629"/>
                    </a:cubicBezTo>
                    <a:cubicBezTo>
                      <a:pt x="18744" y="1797"/>
                      <a:pt x="18922" y="2021"/>
                      <a:pt x="18922" y="1517"/>
                    </a:cubicBezTo>
                  </a:path>
                </a:pathLst>
              </a:custGeom>
              <a:gradFill flip="none" rotWithShape="1">
                <a:gsLst>
                  <a:gs pos="0">
                    <a:srgbClr val="F3C065"/>
                  </a:gs>
                  <a:gs pos="50000">
                    <a:srgbClr val="F8D9A2"/>
                  </a:gs>
                  <a:gs pos="100000">
                    <a:srgbClr val="F3C065"/>
                  </a:gs>
                </a:gsLst>
                <a:lin ang="10800000" scaled="0"/>
              </a:gradFill>
              <a:ln w="12700" cap="flat">
                <a:solidFill>
                  <a:srgbClr val="663300"/>
                </a:solidFill>
                <a:prstDash val="solid"/>
                <a:round/>
              </a:ln>
              <a:effectLst/>
            </p:spPr>
            <p:txBody>
              <a:bodyPr wrap="square" lIns="45719" tIns="45719" rIns="45719" bIns="45719" numCol="1" anchor="t">
                <a:noAutofit/>
              </a:bodyPr>
              <a:p/>
            </p:txBody>
          </p:sp>
          <p:sp>
            <p:nvSpPr>
              <p:cNvPr id="30" name="形状"/>
              <p:cNvSpPr/>
              <p:nvPr/>
            </p:nvSpPr>
            <p:spPr>
              <a:xfrm>
                <a:off x="520283" y="479186"/>
                <a:ext cx="449849" cy="962437"/>
              </a:xfrm>
              <a:custGeom>
                <a:avLst/>
                <a:gdLst/>
                <a:ahLst/>
                <a:cxnLst>
                  <a:cxn ang="0">
                    <a:pos x="wd2" y="hd2"/>
                  </a:cxn>
                  <a:cxn ang="5400000">
                    <a:pos x="wd2" y="hd2"/>
                  </a:cxn>
                  <a:cxn ang="10800000">
                    <a:pos x="wd2" y="hd2"/>
                  </a:cxn>
                  <a:cxn ang="16200000">
                    <a:pos x="wd2" y="hd2"/>
                  </a:cxn>
                </a:cxnLst>
                <a:rect l="0" t="0" r="r" b="b"/>
                <a:pathLst>
                  <a:path w="21347" h="21600" extrusionOk="0">
                    <a:moveTo>
                      <a:pt x="2342" y="0"/>
                    </a:moveTo>
                    <a:cubicBezTo>
                      <a:pt x="10149" y="1386"/>
                      <a:pt x="12231" y="3812"/>
                      <a:pt x="14834" y="6699"/>
                    </a:cubicBezTo>
                    <a:cubicBezTo>
                      <a:pt x="16655" y="8779"/>
                      <a:pt x="17436" y="11435"/>
                      <a:pt x="18998" y="13514"/>
                    </a:cubicBezTo>
                    <a:cubicBezTo>
                      <a:pt x="21600" y="16518"/>
                      <a:pt x="21340" y="18366"/>
                      <a:pt x="21340" y="21600"/>
                    </a:cubicBezTo>
                    <a:cubicBezTo>
                      <a:pt x="17696" y="20676"/>
                      <a:pt x="20039" y="16518"/>
                      <a:pt x="18217" y="14785"/>
                    </a:cubicBezTo>
                    <a:cubicBezTo>
                      <a:pt x="14053" y="10627"/>
                      <a:pt x="10670" y="3812"/>
                      <a:pt x="3383" y="578"/>
                    </a:cubicBezTo>
                    <a:cubicBezTo>
                      <a:pt x="2082" y="578"/>
                      <a:pt x="781" y="347"/>
                      <a:pt x="0" y="347"/>
                    </a:cubicBezTo>
                    <a:cubicBezTo>
                      <a:pt x="260" y="347"/>
                      <a:pt x="781" y="231"/>
                      <a:pt x="2342" y="0"/>
                    </a:cubicBezTo>
                  </a:path>
                </a:pathLst>
              </a:custGeom>
              <a:solidFill>
                <a:srgbClr val="F3C065"/>
              </a:solidFill>
              <a:ln w="12700" cap="flat">
                <a:noFill/>
                <a:miter lim="400000"/>
              </a:ln>
              <a:effectLst/>
            </p:spPr>
            <p:txBody>
              <a:bodyPr wrap="square" lIns="45719" tIns="45719" rIns="45719" bIns="45719" numCol="1" anchor="t">
                <a:noAutofit/>
              </a:bodyPr>
              <a:p/>
            </p:txBody>
          </p:sp>
        </p:grpSp>
        <p:sp>
          <p:nvSpPr>
            <p:cNvPr id="31" name="形状"/>
            <p:cNvSpPr/>
            <p:nvPr/>
          </p:nvSpPr>
          <p:spPr>
            <a:xfrm>
              <a:off x="0" y="0"/>
              <a:ext cx="1370603" cy="980028"/>
            </a:xfrm>
            <a:custGeom>
              <a:avLst/>
              <a:gdLst/>
              <a:ahLst/>
              <a:cxnLst>
                <a:cxn ang="0">
                  <a:pos x="wd2" y="hd2"/>
                </a:cxn>
                <a:cxn ang="5400000">
                  <a:pos x="wd2" y="hd2"/>
                </a:cxn>
                <a:cxn ang="10800000">
                  <a:pos x="wd2" y="hd2"/>
                </a:cxn>
                <a:cxn ang="16200000">
                  <a:pos x="wd2" y="hd2"/>
                </a:cxn>
              </a:cxnLst>
              <a:rect l="0" t="0" r="r" b="b"/>
              <a:pathLst>
                <a:path w="20448" h="20878" extrusionOk="0">
                  <a:moveTo>
                    <a:pt x="1514" y="20220"/>
                  </a:moveTo>
                  <a:cubicBezTo>
                    <a:pt x="1514" y="19891"/>
                    <a:pt x="1514" y="19453"/>
                    <a:pt x="1268" y="19124"/>
                  </a:cubicBezTo>
                  <a:cubicBezTo>
                    <a:pt x="1268" y="17918"/>
                    <a:pt x="777" y="15944"/>
                    <a:pt x="532" y="14628"/>
                  </a:cubicBezTo>
                  <a:cubicBezTo>
                    <a:pt x="41" y="11558"/>
                    <a:pt x="-368" y="7392"/>
                    <a:pt x="532" y="4322"/>
                  </a:cubicBezTo>
                  <a:cubicBezTo>
                    <a:pt x="859" y="3006"/>
                    <a:pt x="2250" y="1361"/>
                    <a:pt x="3150" y="813"/>
                  </a:cubicBezTo>
                  <a:cubicBezTo>
                    <a:pt x="5687" y="-722"/>
                    <a:pt x="6996" y="155"/>
                    <a:pt x="8714" y="1471"/>
                  </a:cubicBezTo>
                  <a:cubicBezTo>
                    <a:pt x="8959" y="1690"/>
                    <a:pt x="10268" y="3335"/>
                    <a:pt x="10268" y="3664"/>
                  </a:cubicBezTo>
                  <a:cubicBezTo>
                    <a:pt x="11250" y="2787"/>
                    <a:pt x="11414" y="1252"/>
                    <a:pt x="12641" y="813"/>
                  </a:cubicBezTo>
                  <a:cubicBezTo>
                    <a:pt x="13868" y="484"/>
                    <a:pt x="15014" y="46"/>
                    <a:pt x="16323" y="46"/>
                  </a:cubicBezTo>
                  <a:cubicBezTo>
                    <a:pt x="17305" y="813"/>
                    <a:pt x="19187" y="2129"/>
                    <a:pt x="19677" y="3664"/>
                  </a:cubicBezTo>
                  <a:cubicBezTo>
                    <a:pt x="21232" y="8269"/>
                    <a:pt x="20087" y="14190"/>
                    <a:pt x="19268" y="18795"/>
                  </a:cubicBezTo>
                  <a:cubicBezTo>
                    <a:pt x="19187" y="19453"/>
                    <a:pt x="18941" y="20439"/>
                    <a:pt x="18614" y="20878"/>
                  </a:cubicBezTo>
                  <a:cubicBezTo>
                    <a:pt x="18532" y="20768"/>
                    <a:pt x="18450" y="20659"/>
                    <a:pt x="18450" y="20439"/>
                  </a:cubicBezTo>
                  <a:cubicBezTo>
                    <a:pt x="18041" y="20001"/>
                    <a:pt x="17387" y="19672"/>
                    <a:pt x="16896" y="19453"/>
                  </a:cubicBezTo>
                  <a:cubicBezTo>
                    <a:pt x="15014" y="18356"/>
                    <a:pt x="12723" y="18137"/>
                    <a:pt x="10759" y="17589"/>
                  </a:cubicBezTo>
                  <a:cubicBezTo>
                    <a:pt x="8223" y="16931"/>
                    <a:pt x="5359" y="17369"/>
                    <a:pt x="3068" y="18685"/>
                  </a:cubicBezTo>
                  <a:cubicBezTo>
                    <a:pt x="2414" y="19014"/>
                    <a:pt x="1677" y="19562"/>
                    <a:pt x="1514" y="20220"/>
                  </a:cubicBezTo>
                </a:path>
              </a:pathLst>
            </a:custGeom>
            <a:gradFill flip="none" rotWithShape="1">
              <a:gsLst>
                <a:gs pos="0">
                  <a:srgbClr val="F8D9A2"/>
                </a:gs>
                <a:gs pos="100000">
                  <a:srgbClr val="FFFFFF"/>
                </a:gs>
              </a:gsLst>
              <a:lin ang="16200000" scaled="0"/>
            </a:gradFill>
            <a:ln w="12700" cap="flat">
              <a:solidFill>
                <a:srgbClr val="663300"/>
              </a:solidFill>
              <a:prstDash val="solid"/>
              <a:round/>
            </a:ln>
            <a:effectLst/>
          </p:spPr>
          <p:txBody>
            <a:bodyPr wrap="square" lIns="45719" tIns="45719" rIns="45719" bIns="45719" numCol="1" anchor="t">
              <a:noAutofit/>
            </a:bodyPr>
            <a:p/>
          </p:txBody>
        </p:sp>
      </p:grpSp>
      <p:grpSp>
        <p:nvGrpSpPr>
          <p:cNvPr id="32" name="成组"/>
          <p:cNvGrpSpPr/>
          <p:nvPr/>
        </p:nvGrpSpPr>
        <p:grpSpPr>
          <a:xfrm>
            <a:off x="8961755" y="3067050"/>
            <a:ext cx="982980" cy="1534160"/>
            <a:chOff x="0" y="0"/>
            <a:chExt cx="1534631" cy="2948160"/>
          </a:xfrm>
        </p:grpSpPr>
        <p:sp>
          <p:nvSpPr>
            <p:cNvPr id="33" name="形状"/>
            <p:cNvSpPr/>
            <p:nvPr/>
          </p:nvSpPr>
          <p:spPr>
            <a:xfrm>
              <a:off x="153493" y="1012209"/>
              <a:ext cx="1381139" cy="1935952"/>
            </a:xfrm>
            <a:custGeom>
              <a:avLst/>
              <a:gdLst/>
              <a:ahLst/>
              <a:cxnLst>
                <a:cxn ang="0">
                  <a:pos x="wd2" y="hd2"/>
                </a:cxn>
                <a:cxn ang="5400000">
                  <a:pos x="wd2" y="hd2"/>
                </a:cxn>
                <a:cxn ang="10800000">
                  <a:pos x="wd2" y="hd2"/>
                </a:cxn>
                <a:cxn ang="16200000">
                  <a:pos x="wd2" y="hd2"/>
                </a:cxn>
              </a:cxnLst>
              <a:rect l="0" t="0" r="r" b="b"/>
              <a:pathLst>
                <a:path w="21287" h="20876" extrusionOk="0">
                  <a:moveTo>
                    <a:pt x="18115" y="656"/>
                  </a:moveTo>
                  <a:cubicBezTo>
                    <a:pt x="18115" y="3362"/>
                    <a:pt x="18344" y="5857"/>
                    <a:pt x="19336" y="8298"/>
                  </a:cubicBezTo>
                  <a:lnTo>
                    <a:pt x="21015" y="13658"/>
                  </a:lnTo>
                  <a:cubicBezTo>
                    <a:pt x="21397" y="14773"/>
                    <a:pt x="21015" y="16259"/>
                    <a:pt x="21244" y="17373"/>
                  </a:cubicBezTo>
                  <a:cubicBezTo>
                    <a:pt x="21473" y="18329"/>
                    <a:pt x="20710" y="19284"/>
                    <a:pt x="20710" y="20027"/>
                  </a:cubicBezTo>
                  <a:cubicBezTo>
                    <a:pt x="20633" y="20027"/>
                    <a:pt x="20328" y="20080"/>
                    <a:pt x="20328" y="20186"/>
                  </a:cubicBezTo>
                  <a:cubicBezTo>
                    <a:pt x="20023" y="20186"/>
                    <a:pt x="19260" y="20239"/>
                    <a:pt x="18725" y="20239"/>
                  </a:cubicBezTo>
                  <a:cubicBezTo>
                    <a:pt x="17733" y="19549"/>
                    <a:pt x="16588" y="19125"/>
                    <a:pt x="16130" y="18169"/>
                  </a:cubicBezTo>
                  <a:lnTo>
                    <a:pt x="13459" y="12862"/>
                  </a:lnTo>
                  <a:cubicBezTo>
                    <a:pt x="12238" y="10580"/>
                    <a:pt x="9566" y="8298"/>
                    <a:pt x="9566" y="5645"/>
                  </a:cubicBezTo>
                  <a:cubicBezTo>
                    <a:pt x="10101" y="6334"/>
                    <a:pt x="9108" y="6865"/>
                    <a:pt x="8879" y="7343"/>
                  </a:cubicBezTo>
                  <a:cubicBezTo>
                    <a:pt x="6208" y="11642"/>
                    <a:pt x="10711" y="15728"/>
                    <a:pt x="10711" y="20080"/>
                  </a:cubicBezTo>
                  <a:lnTo>
                    <a:pt x="9719" y="20876"/>
                  </a:lnTo>
                  <a:cubicBezTo>
                    <a:pt x="9261" y="20876"/>
                    <a:pt x="8727" y="20770"/>
                    <a:pt x="8345" y="20717"/>
                  </a:cubicBezTo>
                  <a:cubicBezTo>
                    <a:pt x="6437" y="20186"/>
                    <a:pt x="4758" y="18169"/>
                    <a:pt x="4071" y="17055"/>
                  </a:cubicBezTo>
                  <a:cubicBezTo>
                    <a:pt x="3842" y="16524"/>
                    <a:pt x="3002" y="15993"/>
                    <a:pt x="2697" y="15463"/>
                  </a:cubicBezTo>
                  <a:lnTo>
                    <a:pt x="1094" y="12438"/>
                  </a:lnTo>
                  <a:cubicBezTo>
                    <a:pt x="484" y="11270"/>
                    <a:pt x="484" y="9996"/>
                    <a:pt x="102" y="8829"/>
                  </a:cubicBezTo>
                  <a:cubicBezTo>
                    <a:pt x="-127" y="7820"/>
                    <a:pt x="102" y="6228"/>
                    <a:pt x="102" y="5167"/>
                  </a:cubicBezTo>
                  <a:cubicBezTo>
                    <a:pt x="102" y="4159"/>
                    <a:pt x="102" y="2832"/>
                    <a:pt x="331" y="1876"/>
                  </a:cubicBezTo>
                  <a:cubicBezTo>
                    <a:pt x="484" y="1452"/>
                    <a:pt x="255" y="762"/>
                    <a:pt x="484" y="390"/>
                  </a:cubicBezTo>
                  <a:cubicBezTo>
                    <a:pt x="3231" y="390"/>
                    <a:pt x="7811" y="-724"/>
                    <a:pt x="10101" y="815"/>
                  </a:cubicBezTo>
                  <a:cubicBezTo>
                    <a:pt x="10101" y="550"/>
                    <a:pt x="10711" y="284"/>
                    <a:pt x="11093" y="284"/>
                  </a:cubicBezTo>
                  <a:cubicBezTo>
                    <a:pt x="12848" y="19"/>
                    <a:pt x="16588" y="125"/>
                    <a:pt x="18115" y="656"/>
                  </a:cubicBezTo>
                </a:path>
              </a:pathLst>
            </a:custGeom>
            <a:gradFill flip="none" rotWithShape="1">
              <a:gsLst>
                <a:gs pos="0">
                  <a:srgbClr val="F3C065"/>
                </a:gs>
                <a:gs pos="50000">
                  <a:srgbClr val="F8D9A2"/>
                </a:gs>
                <a:gs pos="100000">
                  <a:srgbClr val="F3C065"/>
                </a:gs>
              </a:gsLst>
              <a:lin ang="10800000" scaled="0"/>
            </a:gradFill>
            <a:ln w="12700" cap="flat">
              <a:solidFill>
                <a:srgbClr val="663300"/>
              </a:solidFill>
              <a:prstDash val="solid"/>
              <a:round/>
            </a:ln>
            <a:effectLst/>
          </p:spPr>
          <p:txBody>
            <a:bodyPr wrap="square" lIns="45719" tIns="45719" rIns="45719" bIns="45719" numCol="1" anchor="t">
              <a:noAutofit/>
            </a:bodyPr>
            <a:p/>
          </p:txBody>
        </p:sp>
        <p:sp>
          <p:nvSpPr>
            <p:cNvPr id="34" name="形状"/>
            <p:cNvSpPr/>
            <p:nvPr/>
          </p:nvSpPr>
          <p:spPr>
            <a:xfrm>
              <a:off x="502257" y="-1"/>
              <a:ext cx="944761" cy="325480"/>
            </a:xfrm>
            <a:custGeom>
              <a:avLst/>
              <a:gdLst/>
              <a:ahLst/>
              <a:cxnLst>
                <a:cxn ang="0">
                  <a:pos x="wd2" y="hd2"/>
                </a:cxn>
                <a:cxn ang="5400000">
                  <a:pos x="wd2" y="hd2"/>
                </a:cxn>
                <a:cxn ang="10800000">
                  <a:pos x="wd2" y="hd2"/>
                </a:cxn>
                <a:cxn ang="16200000">
                  <a:pos x="wd2" y="hd2"/>
                </a:cxn>
              </a:cxnLst>
              <a:rect l="0" t="0" r="r" b="b"/>
              <a:pathLst>
                <a:path w="21466" h="20137" extrusionOk="0">
                  <a:moveTo>
                    <a:pt x="225" y="3100"/>
                  </a:moveTo>
                  <a:cubicBezTo>
                    <a:pt x="2925" y="-1159"/>
                    <a:pt x="7650" y="-1463"/>
                    <a:pt x="9900" y="4926"/>
                  </a:cubicBezTo>
                  <a:lnTo>
                    <a:pt x="15075" y="5534"/>
                  </a:lnTo>
                  <a:cubicBezTo>
                    <a:pt x="15300" y="5230"/>
                    <a:pt x="15412" y="5230"/>
                    <a:pt x="15637" y="4622"/>
                  </a:cubicBezTo>
                  <a:cubicBezTo>
                    <a:pt x="18000" y="4622"/>
                    <a:pt x="20250" y="5534"/>
                    <a:pt x="21262" y="11923"/>
                  </a:cubicBezTo>
                  <a:cubicBezTo>
                    <a:pt x="21600" y="14052"/>
                    <a:pt x="21487" y="18312"/>
                    <a:pt x="21150" y="20137"/>
                  </a:cubicBezTo>
                  <a:cubicBezTo>
                    <a:pt x="20587" y="20137"/>
                    <a:pt x="19800" y="19529"/>
                    <a:pt x="19350" y="19529"/>
                  </a:cubicBezTo>
                  <a:cubicBezTo>
                    <a:pt x="13162" y="15574"/>
                    <a:pt x="6188" y="18616"/>
                    <a:pt x="225" y="12227"/>
                  </a:cubicBezTo>
                  <a:lnTo>
                    <a:pt x="0" y="11619"/>
                  </a:lnTo>
                  <a:lnTo>
                    <a:pt x="0" y="4317"/>
                  </a:lnTo>
                  <a:lnTo>
                    <a:pt x="225" y="3100"/>
                  </a:lnTo>
                </a:path>
              </a:pathLst>
            </a:custGeom>
            <a:solidFill>
              <a:srgbClr val="F3C065"/>
            </a:solidFill>
            <a:ln w="9525" cap="flat">
              <a:solidFill>
                <a:srgbClr val="663300"/>
              </a:solidFill>
              <a:prstDash val="solid"/>
              <a:round/>
            </a:ln>
            <a:effectLst/>
          </p:spPr>
          <p:txBody>
            <a:bodyPr wrap="square" lIns="45719" tIns="45719" rIns="45719" bIns="45719" numCol="1" anchor="t">
              <a:noAutofit/>
            </a:bodyPr>
            <a:p/>
          </p:txBody>
        </p:sp>
        <p:sp>
          <p:nvSpPr>
            <p:cNvPr id="35" name="形状"/>
            <p:cNvSpPr/>
            <p:nvPr/>
          </p:nvSpPr>
          <p:spPr>
            <a:xfrm>
              <a:off x="0" y="10699"/>
              <a:ext cx="1514155" cy="1091712"/>
            </a:xfrm>
            <a:custGeom>
              <a:avLst/>
              <a:gdLst/>
              <a:ahLst/>
              <a:cxnLst>
                <a:cxn ang="0">
                  <a:pos x="wd2" y="hd2"/>
                </a:cxn>
                <a:cxn ang="5400000">
                  <a:pos x="wd2" y="hd2"/>
                </a:cxn>
                <a:cxn ang="10800000">
                  <a:pos x="wd2" y="hd2"/>
                </a:cxn>
                <a:cxn ang="16200000">
                  <a:pos x="wd2" y="hd2"/>
                </a:cxn>
              </a:cxnLst>
              <a:rect l="0" t="0" r="r" b="b"/>
              <a:pathLst>
                <a:path w="20951" h="21600" extrusionOk="0">
                  <a:moveTo>
                    <a:pt x="2349" y="20724"/>
                  </a:moveTo>
                  <a:cubicBezTo>
                    <a:pt x="2006" y="19849"/>
                    <a:pt x="1594" y="18681"/>
                    <a:pt x="1389" y="17611"/>
                  </a:cubicBezTo>
                  <a:lnTo>
                    <a:pt x="154" y="9535"/>
                  </a:lnTo>
                  <a:cubicBezTo>
                    <a:pt x="-257" y="6616"/>
                    <a:pt x="86" y="3016"/>
                    <a:pt x="2006" y="1849"/>
                  </a:cubicBezTo>
                  <a:cubicBezTo>
                    <a:pt x="3446" y="973"/>
                    <a:pt x="4612" y="0"/>
                    <a:pt x="6326" y="0"/>
                  </a:cubicBezTo>
                  <a:cubicBezTo>
                    <a:pt x="7766" y="876"/>
                    <a:pt x="9960" y="1557"/>
                    <a:pt x="10509" y="3308"/>
                  </a:cubicBezTo>
                  <a:cubicBezTo>
                    <a:pt x="10852" y="4184"/>
                    <a:pt x="10989" y="5157"/>
                    <a:pt x="10989" y="6032"/>
                  </a:cubicBezTo>
                  <a:cubicBezTo>
                    <a:pt x="10577" y="3600"/>
                    <a:pt x="12223" y="2335"/>
                    <a:pt x="13526" y="1557"/>
                  </a:cubicBezTo>
                  <a:lnTo>
                    <a:pt x="13594" y="1362"/>
                  </a:lnTo>
                  <a:cubicBezTo>
                    <a:pt x="14692" y="1362"/>
                    <a:pt x="15377" y="681"/>
                    <a:pt x="16406" y="1265"/>
                  </a:cubicBezTo>
                  <a:cubicBezTo>
                    <a:pt x="16954" y="1557"/>
                    <a:pt x="17503" y="2141"/>
                    <a:pt x="17983" y="2432"/>
                  </a:cubicBezTo>
                  <a:cubicBezTo>
                    <a:pt x="18874" y="2822"/>
                    <a:pt x="20177" y="3795"/>
                    <a:pt x="20657" y="5351"/>
                  </a:cubicBezTo>
                  <a:cubicBezTo>
                    <a:pt x="21343" y="7686"/>
                    <a:pt x="20657" y="11481"/>
                    <a:pt x="20314" y="13816"/>
                  </a:cubicBezTo>
                  <a:cubicBezTo>
                    <a:pt x="20109" y="14984"/>
                    <a:pt x="19972" y="16249"/>
                    <a:pt x="19629" y="17416"/>
                  </a:cubicBezTo>
                  <a:lnTo>
                    <a:pt x="18463" y="21308"/>
                  </a:lnTo>
                  <a:lnTo>
                    <a:pt x="18326" y="21503"/>
                  </a:lnTo>
                  <a:cubicBezTo>
                    <a:pt x="17229" y="19946"/>
                    <a:pt x="15377" y="20724"/>
                    <a:pt x="14074" y="20335"/>
                  </a:cubicBezTo>
                  <a:cubicBezTo>
                    <a:pt x="13457" y="20141"/>
                    <a:pt x="11469" y="20335"/>
                    <a:pt x="11194" y="21211"/>
                  </a:cubicBezTo>
                  <a:cubicBezTo>
                    <a:pt x="11194" y="21308"/>
                    <a:pt x="11126" y="21600"/>
                    <a:pt x="11126" y="21600"/>
                  </a:cubicBezTo>
                  <a:cubicBezTo>
                    <a:pt x="10783" y="21600"/>
                    <a:pt x="10372" y="20724"/>
                    <a:pt x="10097" y="20724"/>
                  </a:cubicBezTo>
                  <a:cubicBezTo>
                    <a:pt x="7492" y="19557"/>
                    <a:pt x="4817" y="20724"/>
                    <a:pt x="2349" y="20724"/>
                  </a:cubicBezTo>
                </a:path>
              </a:pathLst>
            </a:custGeom>
            <a:gradFill flip="none" rotWithShape="1">
              <a:gsLst>
                <a:gs pos="0">
                  <a:srgbClr val="F8D9A2"/>
                </a:gs>
                <a:gs pos="100000">
                  <a:srgbClr val="FFFFFF"/>
                </a:gs>
              </a:gsLst>
              <a:lin ang="16200000" scaled="0"/>
            </a:gradFill>
            <a:ln w="12700" cap="flat">
              <a:solidFill>
                <a:srgbClr val="663300"/>
              </a:solidFill>
              <a:prstDash val="solid"/>
              <a:round/>
            </a:ln>
            <a:effectLst/>
          </p:spPr>
          <p:txBody>
            <a:bodyPr wrap="square" lIns="45719" tIns="45719" rIns="45719" bIns="45719" numCol="1" anchor="t">
              <a:noAutofit/>
            </a:bodyPr>
            <a:p/>
          </p:txBody>
        </p:sp>
      </p:grpSp>
      <p:grpSp>
        <p:nvGrpSpPr>
          <p:cNvPr id="36" name="成组"/>
          <p:cNvGrpSpPr/>
          <p:nvPr/>
        </p:nvGrpSpPr>
        <p:grpSpPr>
          <a:xfrm rot="21420000">
            <a:off x="9201785" y="1616075"/>
            <a:ext cx="1029970" cy="1520190"/>
            <a:chOff x="0" y="0"/>
            <a:chExt cx="1609148" cy="2923049"/>
          </a:xfrm>
        </p:grpSpPr>
        <p:sp>
          <p:nvSpPr>
            <p:cNvPr id="37" name="形状"/>
            <p:cNvSpPr/>
            <p:nvPr/>
          </p:nvSpPr>
          <p:spPr>
            <a:xfrm flipH="1">
              <a:off x="0" y="1840070"/>
              <a:ext cx="1458887" cy="1082980"/>
            </a:xfrm>
            <a:custGeom>
              <a:avLst/>
              <a:gdLst/>
              <a:ahLst/>
              <a:cxnLst>
                <a:cxn ang="0">
                  <a:pos x="wd2" y="hd2"/>
                </a:cxn>
                <a:cxn ang="5400000">
                  <a:pos x="wd2" y="hd2"/>
                </a:cxn>
                <a:cxn ang="10800000">
                  <a:pos x="wd2" y="hd2"/>
                </a:cxn>
                <a:cxn ang="16200000">
                  <a:pos x="wd2" y="hd2"/>
                </a:cxn>
              </a:cxnLst>
              <a:rect l="0" t="0" r="r" b="b"/>
              <a:pathLst>
                <a:path w="20829" h="20872" extrusionOk="0">
                  <a:moveTo>
                    <a:pt x="18951" y="2884"/>
                  </a:moveTo>
                  <a:cubicBezTo>
                    <a:pt x="19617" y="5273"/>
                    <a:pt x="20134" y="7562"/>
                    <a:pt x="20504" y="9951"/>
                  </a:cubicBezTo>
                  <a:cubicBezTo>
                    <a:pt x="20800" y="11643"/>
                    <a:pt x="21022" y="13734"/>
                    <a:pt x="20578" y="15326"/>
                  </a:cubicBezTo>
                  <a:cubicBezTo>
                    <a:pt x="20356" y="16222"/>
                    <a:pt x="19617" y="17018"/>
                    <a:pt x="19321" y="17815"/>
                  </a:cubicBezTo>
                  <a:lnTo>
                    <a:pt x="19321" y="18014"/>
                  </a:lnTo>
                  <a:cubicBezTo>
                    <a:pt x="18137" y="19606"/>
                    <a:pt x="15992" y="20900"/>
                    <a:pt x="14290" y="20005"/>
                  </a:cubicBezTo>
                  <a:cubicBezTo>
                    <a:pt x="12515" y="18910"/>
                    <a:pt x="10074" y="17914"/>
                    <a:pt x="10074" y="14629"/>
                  </a:cubicBezTo>
                  <a:cubicBezTo>
                    <a:pt x="10222" y="15326"/>
                    <a:pt x="10000" y="16322"/>
                    <a:pt x="10000" y="17118"/>
                  </a:cubicBezTo>
                  <a:cubicBezTo>
                    <a:pt x="9334" y="18014"/>
                    <a:pt x="8964" y="19507"/>
                    <a:pt x="7929" y="20104"/>
                  </a:cubicBezTo>
                  <a:cubicBezTo>
                    <a:pt x="6819" y="20701"/>
                    <a:pt x="5784" y="21199"/>
                    <a:pt x="4674" y="20602"/>
                  </a:cubicBezTo>
                  <a:cubicBezTo>
                    <a:pt x="2751" y="19606"/>
                    <a:pt x="1123" y="17018"/>
                    <a:pt x="384" y="14530"/>
                  </a:cubicBezTo>
                  <a:cubicBezTo>
                    <a:pt x="-578" y="11444"/>
                    <a:pt x="458" y="6965"/>
                    <a:pt x="1419" y="4178"/>
                  </a:cubicBezTo>
                  <a:cubicBezTo>
                    <a:pt x="1493" y="3979"/>
                    <a:pt x="1493" y="3879"/>
                    <a:pt x="1567" y="3780"/>
                  </a:cubicBezTo>
                  <a:lnTo>
                    <a:pt x="1493" y="3581"/>
                  </a:lnTo>
                  <a:cubicBezTo>
                    <a:pt x="1937" y="3481"/>
                    <a:pt x="2307" y="3083"/>
                    <a:pt x="2677" y="2884"/>
                  </a:cubicBezTo>
                  <a:lnTo>
                    <a:pt x="3269" y="2685"/>
                  </a:lnTo>
                  <a:lnTo>
                    <a:pt x="6006" y="1689"/>
                  </a:lnTo>
                  <a:cubicBezTo>
                    <a:pt x="7041" y="1391"/>
                    <a:pt x="8397" y="2087"/>
                    <a:pt x="9038" y="2253"/>
                  </a:cubicBezTo>
                  <a:lnTo>
                    <a:pt x="9556" y="2220"/>
                  </a:lnTo>
                  <a:cubicBezTo>
                    <a:pt x="9556" y="1822"/>
                    <a:pt x="10370" y="1490"/>
                    <a:pt x="10666" y="1291"/>
                  </a:cubicBezTo>
                  <a:cubicBezTo>
                    <a:pt x="11923" y="594"/>
                    <a:pt x="13477" y="495"/>
                    <a:pt x="14882" y="97"/>
                  </a:cubicBezTo>
                  <a:cubicBezTo>
                    <a:pt x="16732" y="-401"/>
                    <a:pt x="18359" y="1092"/>
                    <a:pt x="18951" y="2884"/>
                  </a:cubicBezTo>
                </a:path>
              </a:pathLst>
            </a:custGeom>
            <a:gradFill flip="none" rotWithShape="1">
              <a:gsLst>
                <a:gs pos="0">
                  <a:srgbClr val="FFFFFF"/>
                </a:gs>
                <a:gs pos="100000">
                  <a:srgbClr val="F8D9A2"/>
                </a:gs>
              </a:gsLst>
              <a:lin ang="16200000" scaled="0"/>
            </a:gradFill>
            <a:ln w="12700" cap="flat">
              <a:solidFill>
                <a:srgbClr val="663300"/>
              </a:solidFill>
              <a:prstDash val="solid"/>
              <a:round/>
            </a:ln>
            <a:effectLst/>
          </p:spPr>
          <p:txBody>
            <a:bodyPr wrap="square" lIns="45719" tIns="45719" rIns="45719" bIns="45719" numCol="1" anchor="t">
              <a:noAutofit/>
            </a:bodyPr>
            <a:p/>
          </p:txBody>
        </p:sp>
        <p:grpSp>
          <p:nvGrpSpPr>
            <p:cNvPr id="38" name="成组"/>
            <p:cNvGrpSpPr/>
            <p:nvPr/>
          </p:nvGrpSpPr>
          <p:grpSpPr>
            <a:xfrm>
              <a:off x="208831" y="0"/>
              <a:ext cx="1400318" cy="2049463"/>
              <a:chOff x="0" y="0"/>
              <a:chExt cx="1400316" cy="2049462"/>
            </a:xfrm>
          </p:grpSpPr>
          <p:sp>
            <p:nvSpPr>
              <p:cNvPr id="39" name="形状"/>
              <p:cNvSpPr/>
              <p:nvPr/>
            </p:nvSpPr>
            <p:spPr>
              <a:xfrm flipH="1">
                <a:off x="36584" y="0"/>
                <a:ext cx="1092908" cy="2028813"/>
              </a:xfrm>
              <a:custGeom>
                <a:avLst/>
                <a:gdLst/>
                <a:ahLst/>
                <a:cxnLst>
                  <a:cxn ang="0">
                    <a:pos x="wd2" y="hd2"/>
                  </a:cxn>
                  <a:cxn ang="5400000">
                    <a:pos x="wd2" y="hd2"/>
                  </a:cxn>
                  <a:cxn ang="10800000">
                    <a:pos x="wd2" y="hd2"/>
                  </a:cxn>
                  <a:cxn ang="16200000">
                    <a:pos x="wd2" y="hd2"/>
                  </a:cxn>
                </a:cxnLst>
                <a:rect l="0" t="0" r="r" b="b"/>
                <a:pathLst>
                  <a:path w="21600" h="21600" extrusionOk="0">
                    <a:moveTo>
                      <a:pt x="21600" y="19676"/>
                    </a:moveTo>
                    <a:cubicBezTo>
                      <a:pt x="20372" y="18687"/>
                      <a:pt x="19143" y="17643"/>
                      <a:pt x="18324" y="16544"/>
                    </a:cubicBezTo>
                    <a:cubicBezTo>
                      <a:pt x="15048" y="12586"/>
                      <a:pt x="13922" y="8189"/>
                      <a:pt x="11158" y="4232"/>
                    </a:cubicBezTo>
                    <a:cubicBezTo>
                      <a:pt x="9930" y="2473"/>
                      <a:pt x="7780" y="0"/>
                      <a:pt x="3583" y="0"/>
                    </a:cubicBezTo>
                    <a:cubicBezTo>
                      <a:pt x="2559" y="550"/>
                      <a:pt x="2457" y="2308"/>
                      <a:pt x="2764" y="3133"/>
                    </a:cubicBezTo>
                    <a:cubicBezTo>
                      <a:pt x="3276" y="4507"/>
                      <a:pt x="2969" y="6321"/>
                      <a:pt x="2969" y="7750"/>
                    </a:cubicBezTo>
                    <a:cubicBezTo>
                      <a:pt x="2969" y="12531"/>
                      <a:pt x="0" y="16928"/>
                      <a:pt x="0" y="21600"/>
                    </a:cubicBezTo>
                    <a:cubicBezTo>
                      <a:pt x="1228" y="20611"/>
                      <a:pt x="5630" y="19951"/>
                      <a:pt x="7780" y="19841"/>
                    </a:cubicBezTo>
                    <a:cubicBezTo>
                      <a:pt x="11875" y="19566"/>
                      <a:pt x="18119" y="18962"/>
                      <a:pt x="21600" y="19676"/>
                    </a:cubicBezTo>
                  </a:path>
                </a:pathLst>
              </a:custGeom>
              <a:solidFill>
                <a:srgbClr val="F3C065"/>
              </a:solidFill>
              <a:ln w="12700" cap="flat">
                <a:solidFill>
                  <a:srgbClr val="663300"/>
                </a:solidFill>
                <a:prstDash val="solid"/>
                <a:round/>
              </a:ln>
              <a:effectLst/>
            </p:spPr>
            <p:txBody>
              <a:bodyPr wrap="square" lIns="45719" tIns="45719" rIns="45719" bIns="45719" numCol="1" anchor="t">
                <a:noAutofit/>
              </a:bodyPr>
              <a:p/>
            </p:txBody>
          </p:sp>
          <p:sp>
            <p:nvSpPr>
              <p:cNvPr id="40" name="形状"/>
              <p:cNvSpPr/>
              <p:nvPr/>
            </p:nvSpPr>
            <p:spPr>
              <a:xfrm flipH="1">
                <a:off x="-1" y="98085"/>
                <a:ext cx="1400318" cy="1951378"/>
              </a:xfrm>
              <a:custGeom>
                <a:avLst/>
                <a:gdLst/>
                <a:ahLst/>
                <a:cxnLst>
                  <a:cxn ang="0">
                    <a:pos x="wd2" y="hd2"/>
                  </a:cxn>
                  <a:cxn ang="5400000">
                    <a:pos x="wd2" y="hd2"/>
                  </a:cxn>
                  <a:cxn ang="10800000">
                    <a:pos x="wd2" y="hd2"/>
                  </a:cxn>
                  <a:cxn ang="16200000">
                    <a:pos x="wd2" y="hd2"/>
                  </a:cxn>
                </a:cxnLst>
                <a:rect l="0" t="0" r="r" b="b"/>
                <a:pathLst>
                  <a:path w="21312" h="21600" extrusionOk="0">
                    <a:moveTo>
                      <a:pt x="19415" y="10229"/>
                    </a:moveTo>
                    <a:cubicBezTo>
                      <a:pt x="18706" y="7429"/>
                      <a:pt x="18785" y="4743"/>
                      <a:pt x="17444" y="2286"/>
                    </a:cubicBezTo>
                    <a:cubicBezTo>
                      <a:pt x="16814" y="1029"/>
                      <a:pt x="14685" y="0"/>
                      <a:pt x="13030" y="0"/>
                    </a:cubicBezTo>
                    <a:cubicBezTo>
                      <a:pt x="12872" y="114"/>
                      <a:pt x="12714" y="171"/>
                      <a:pt x="12478" y="171"/>
                    </a:cubicBezTo>
                    <a:cubicBezTo>
                      <a:pt x="12478" y="400"/>
                      <a:pt x="12320" y="343"/>
                      <a:pt x="12084" y="571"/>
                    </a:cubicBezTo>
                    <a:cubicBezTo>
                      <a:pt x="12005" y="1429"/>
                      <a:pt x="12005" y="2457"/>
                      <a:pt x="12241" y="3314"/>
                    </a:cubicBezTo>
                    <a:cubicBezTo>
                      <a:pt x="13266" y="5829"/>
                      <a:pt x="14212" y="9314"/>
                      <a:pt x="12557" y="11829"/>
                    </a:cubicBezTo>
                    <a:cubicBezTo>
                      <a:pt x="12399" y="12057"/>
                      <a:pt x="12320" y="11943"/>
                      <a:pt x="12241" y="12229"/>
                    </a:cubicBezTo>
                    <a:cubicBezTo>
                      <a:pt x="11847" y="12400"/>
                      <a:pt x="11374" y="12800"/>
                      <a:pt x="11059" y="12971"/>
                    </a:cubicBezTo>
                    <a:cubicBezTo>
                      <a:pt x="10113" y="12971"/>
                      <a:pt x="9482" y="12400"/>
                      <a:pt x="8694" y="12343"/>
                    </a:cubicBezTo>
                    <a:cubicBezTo>
                      <a:pt x="8615" y="12171"/>
                      <a:pt x="7827" y="11657"/>
                      <a:pt x="7827" y="11371"/>
                    </a:cubicBezTo>
                    <a:cubicBezTo>
                      <a:pt x="7433" y="11200"/>
                      <a:pt x="7275" y="11029"/>
                      <a:pt x="7196" y="10743"/>
                    </a:cubicBezTo>
                    <a:cubicBezTo>
                      <a:pt x="6802" y="10114"/>
                      <a:pt x="6171" y="9371"/>
                      <a:pt x="5935" y="8800"/>
                    </a:cubicBezTo>
                    <a:cubicBezTo>
                      <a:pt x="4910" y="6743"/>
                      <a:pt x="4831" y="4457"/>
                      <a:pt x="3885" y="2457"/>
                    </a:cubicBezTo>
                    <a:cubicBezTo>
                      <a:pt x="3570" y="1886"/>
                      <a:pt x="1047" y="286"/>
                      <a:pt x="338" y="1314"/>
                    </a:cubicBezTo>
                    <a:cubicBezTo>
                      <a:pt x="-214" y="2286"/>
                      <a:pt x="22" y="4114"/>
                      <a:pt x="259" y="5086"/>
                    </a:cubicBezTo>
                    <a:cubicBezTo>
                      <a:pt x="1047" y="7829"/>
                      <a:pt x="968" y="11029"/>
                      <a:pt x="2387" y="13543"/>
                    </a:cubicBezTo>
                    <a:cubicBezTo>
                      <a:pt x="3491" y="15543"/>
                      <a:pt x="4989" y="18743"/>
                      <a:pt x="4122" y="21200"/>
                    </a:cubicBezTo>
                    <a:cubicBezTo>
                      <a:pt x="4122" y="21314"/>
                      <a:pt x="3885" y="21486"/>
                      <a:pt x="3885" y="21600"/>
                    </a:cubicBezTo>
                    <a:cubicBezTo>
                      <a:pt x="6014" y="20629"/>
                      <a:pt x="9798" y="19829"/>
                      <a:pt x="12163" y="20743"/>
                    </a:cubicBezTo>
                    <a:cubicBezTo>
                      <a:pt x="13818" y="19600"/>
                      <a:pt x="18548" y="19200"/>
                      <a:pt x="20598" y="19829"/>
                    </a:cubicBezTo>
                    <a:cubicBezTo>
                      <a:pt x="20913" y="19829"/>
                      <a:pt x="21150" y="19886"/>
                      <a:pt x="21307" y="20000"/>
                    </a:cubicBezTo>
                    <a:cubicBezTo>
                      <a:pt x="21386" y="16686"/>
                      <a:pt x="20519" y="14457"/>
                      <a:pt x="19415" y="10229"/>
                    </a:cubicBezTo>
                  </a:path>
                </a:pathLst>
              </a:custGeom>
              <a:gradFill flip="none" rotWithShape="1">
                <a:gsLst>
                  <a:gs pos="0">
                    <a:srgbClr val="F3C065"/>
                  </a:gs>
                  <a:gs pos="50000">
                    <a:srgbClr val="F8D9A2"/>
                  </a:gs>
                  <a:gs pos="100000">
                    <a:srgbClr val="F3C065"/>
                  </a:gs>
                </a:gsLst>
                <a:lin ang="10800000" scaled="0"/>
              </a:gradFill>
              <a:ln w="12700" cap="flat">
                <a:solidFill>
                  <a:srgbClr val="663300"/>
                </a:solidFill>
                <a:prstDash val="solid"/>
                <a:round/>
              </a:ln>
              <a:effectLst/>
            </p:spPr>
            <p:txBody>
              <a:bodyPr wrap="square" lIns="45719" tIns="45719" rIns="45719" bIns="45719" numCol="1" anchor="t">
                <a:noAutofit/>
              </a:bodyPr>
              <a:p/>
            </p:txBody>
          </p:sp>
          <p:sp>
            <p:nvSpPr>
              <p:cNvPr id="41" name="形状"/>
              <p:cNvSpPr/>
              <p:nvPr/>
            </p:nvSpPr>
            <p:spPr>
              <a:xfrm flipH="1">
                <a:off x="497573" y="1094423"/>
                <a:ext cx="388740" cy="443965"/>
              </a:xfrm>
              <a:custGeom>
                <a:avLst/>
                <a:gdLst/>
                <a:ahLst/>
                <a:cxnLst>
                  <a:cxn ang="0">
                    <a:pos x="wd2" y="hd2"/>
                  </a:cxn>
                  <a:cxn ang="5400000">
                    <a:pos x="wd2" y="hd2"/>
                  </a:cxn>
                  <a:cxn ang="10800000">
                    <a:pos x="wd2" y="hd2"/>
                  </a:cxn>
                  <a:cxn ang="16200000">
                    <a:pos x="wd2" y="hd2"/>
                  </a:cxn>
                </a:cxnLst>
                <a:rect l="0" t="0" r="r" b="b"/>
                <a:pathLst>
                  <a:path w="19770" h="21600" extrusionOk="0">
                    <a:moveTo>
                      <a:pt x="19770" y="0"/>
                    </a:moveTo>
                    <a:cubicBezTo>
                      <a:pt x="19770" y="2260"/>
                      <a:pt x="18980" y="4270"/>
                      <a:pt x="18980" y="6028"/>
                    </a:cubicBezTo>
                    <a:cubicBezTo>
                      <a:pt x="17663" y="7284"/>
                      <a:pt x="17663" y="9293"/>
                      <a:pt x="16346" y="10549"/>
                    </a:cubicBezTo>
                    <a:lnTo>
                      <a:pt x="16346" y="12307"/>
                    </a:lnTo>
                    <a:cubicBezTo>
                      <a:pt x="14238" y="14316"/>
                      <a:pt x="15555" y="19088"/>
                      <a:pt x="14238" y="21600"/>
                    </a:cubicBezTo>
                    <a:cubicBezTo>
                      <a:pt x="12394" y="19842"/>
                      <a:pt x="10550" y="18084"/>
                      <a:pt x="9760" y="16074"/>
                    </a:cubicBezTo>
                    <a:cubicBezTo>
                      <a:pt x="8707" y="14065"/>
                      <a:pt x="3702" y="9795"/>
                      <a:pt x="1858" y="8540"/>
                    </a:cubicBezTo>
                    <a:cubicBezTo>
                      <a:pt x="-1830" y="6028"/>
                      <a:pt x="804" y="9042"/>
                      <a:pt x="2648" y="9293"/>
                    </a:cubicBezTo>
                    <a:cubicBezTo>
                      <a:pt x="5809" y="10298"/>
                      <a:pt x="9760" y="10298"/>
                      <a:pt x="13185" y="10298"/>
                    </a:cubicBezTo>
                    <a:cubicBezTo>
                      <a:pt x="15819" y="7786"/>
                      <a:pt x="18190" y="4019"/>
                      <a:pt x="19770" y="0"/>
                    </a:cubicBezTo>
                  </a:path>
                </a:pathLst>
              </a:custGeom>
              <a:solidFill>
                <a:srgbClr val="FAC247"/>
              </a:solidFill>
              <a:ln w="12700" cap="flat">
                <a:noFill/>
                <a:miter lim="400000"/>
              </a:ln>
              <a:effectLst/>
            </p:spPr>
            <p:txBody>
              <a:bodyPr wrap="square" lIns="45719" tIns="45719" rIns="45719" bIns="45719" numCol="1" anchor="t">
                <a:noAutofit/>
              </a:bodyPr>
              <a:p/>
            </p:txBody>
          </p:sp>
        </p:grpSp>
      </p:grpSp>
      <p:grpSp>
        <p:nvGrpSpPr>
          <p:cNvPr id="42" name="成组"/>
          <p:cNvGrpSpPr/>
          <p:nvPr/>
        </p:nvGrpSpPr>
        <p:grpSpPr>
          <a:xfrm rot="21300000">
            <a:off x="10210165" y="1561465"/>
            <a:ext cx="892810" cy="1395730"/>
            <a:chOff x="0" y="0"/>
            <a:chExt cx="1394065" cy="2684235"/>
          </a:xfrm>
        </p:grpSpPr>
        <p:sp>
          <p:nvSpPr>
            <p:cNvPr id="43" name="形状"/>
            <p:cNvSpPr/>
            <p:nvPr/>
          </p:nvSpPr>
          <p:spPr>
            <a:xfrm rot="300736">
              <a:off x="195104" y="45761"/>
              <a:ext cx="1124399" cy="1756068"/>
            </a:xfrm>
            <a:custGeom>
              <a:avLst/>
              <a:gdLst/>
              <a:ahLst/>
              <a:cxnLst>
                <a:cxn ang="0">
                  <a:pos x="wd2" y="hd2"/>
                </a:cxn>
                <a:cxn ang="5400000">
                  <a:pos x="wd2" y="hd2"/>
                </a:cxn>
                <a:cxn ang="10800000">
                  <a:pos x="wd2" y="hd2"/>
                </a:cxn>
                <a:cxn ang="16200000">
                  <a:pos x="wd2" y="hd2"/>
                </a:cxn>
              </a:cxnLst>
              <a:rect l="0" t="0" r="r" b="b"/>
              <a:pathLst>
                <a:path w="20480" h="20370" extrusionOk="0">
                  <a:moveTo>
                    <a:pt x="969" y="20362"/>
                  </a:moveTo>
                  <a:cubicBezTo>
                    <a:pt x="1396" y="19012"/>
                    <a:pt x="1040" y="16938"/>
                    <a:pt x="614" y="15685"/>
                  </a:cubicBezTo>
                  <a:cubicBezTo>
                    <a:pt x="-665" y="11297"/>
                    <a:pt x="117" y="6090"/>
                    <a:pt x="2390" y="2137"/>
                  </a:cubicBezTo>
                  <a:cubicBezTo>
                    <a:pt x="2746" y="1269"/>
                    <a:pt x="6014" y="-1142"/>
                    <a:pt x="7080" y="642"/>
                  </a:cubicBezTo>
                  <a:cubicBezTo>
                    <a:pt x="7790" y="1606"/>
                    <a:pt x="7080" y="4017"/>
                    <a:pt x="6867" y="5029"/>
                  </a:cubicBezTo>
                  <a:cubicBezTo>
                    <a:pt x="5943" y="7633"/>
                    <a:pt x="7790" y="11104"/>
                    <a:pt x="10419" y="12888"/>
                  </a:cubicBezTo>
                  <a:cubicBezTo>
                    <a:pt x="11201" y="12888"/>
                    <a:pt x="11982" y="12165"/>
                    <a:pt x="12267" y="11731"/>
                  </a:cubicBezTo>
                  <a:cubicBezTo>
                    <a:pt x="13546" y="9562"/>
                    <a:pt x="13972" y="7537"/>
                    <a:pt x="14753" y="5270"/>
                  </a:cubicBezTo>
                  <a:cubicBezTo>
                    <a:pt x="15393" y="3294"/>
                    <a:pt x="14114" y="15"/>
                    <a:pt x="18448" y="15"/>
                  </a:cubicBezTo>
                  <a:cubicBezTo>
                    <a:pt x="20011" y="1076"/>
                    <a:pt x="19727" y="3679"/>
                    <a:pt x="20153" y="5126"/>
                  </a:cubicBezTo>
                  <a:cubicBezTo>
                    <a:pt x="20935" y="7440"/>
                    <a:pt x="20153" y="10767"/>
                    <a:pt x="19514" y="12888"/>
                  </a:cubicBezTo>
                  <a:cubicBezTo>
                    <a:pt x="19088" y="14431"/>
                    <a:pt x="18946" y="17276"/>
                    <a:pt x="19514" y="18819"/>
                  </a:cubicBezTo>
                  <a:cubicBezTo>
                    <a:pt x="19656" y="19349"/>
                    <a:pt x="19727" y="19879"/>
                    <a:pt x="20296" y="20217"/>
                  </a:cubicBezTo>
                  <a:cubicBezTo>
                    <a:pt x="19727" y="20313"/>
                    <a:pt x="19656" y="20072"/>
                    <a:pt x="19088" y="19976"/>
                  </a:cubicBezTo>
                  <a:cubicBezTo>
                    <a:pt x="15819" y="19156"/>
                    <a:pt x="12622" y="19446"/>
                    <a:pt x="9353" y="19879"/>
                  </a:cubicBezTo>
                  <a:cubicBezTo>
                    <a:pt x="7648" y="20072"/>
                    <a:pt x="5659" y="19446"/>
                    <a:pt x="3953" y="19638"/>
                  </a:cubicBezTo>
                  <a:cubicBezTo>
                    <a:pt x="3030" y="19687"/>
                    <a:pt x="1751" y="20458"/>
                    <a:pt x="969" y="20362"/>
                  </a:cubicBezTo>
                </a:path>
              </a:pathLst>
            </a:custGeom>
            <a:gradFill flip="none" rotWithShape="1">
              <a:gsLst>
                <a:gs pos="0">
                  <a:srgbClr val="F3C065"/>
                </a:gs>
                <a:gs pos="50000">
                  <a:srgbClr val="F8D9A2"/>
                </a:gs>
                <a:gs pos="100000">
                  <a:srgbClr val="F3C065"/>
                </a:gs>
              </a:gsLst>
              <a:lin ang="10800000" scaled="0"/>
            </a:gradFill>
            <a:ln w="12700" cap="flat">
              <a:solidFill>
                <a:srgbClr val="663300"/>
              </a:solidFill>
              <a:prstDash val="solid"/>
              <a:round/>
            </a:ln>
            <a:effectLst/>
          </p:spPr>
          <p:txBody>
            <a:bodyPr wrap="square" lIns="45719" tIns="45719" rIns="45719" bIns="45719" numCol="1" anchor="t">
              <a:noAutofit/>
            </a:bodyPr>
            <a:p/>
          </p:txBody>
        </p:sp>
        <p:sp>
          <p:nvSpPr>
            <p:cNvPr id="44" name="形状"/>
            <p:cNvSpPr/>
            <p:nvPr/>
          </p:nvSpPr>
          <p:spPr>
            <a:xfrm rot="300736">
              <a:off x="38920" y="1686898"/>
              <a:ext cx="1237311" cy="945094"/>
            </a:xfrm>
            <a:custGeom>
              <a:avLst/>
              <a:gdLst/>
              <a:ahLst/>
              <a:cxnLst>
                <a:cxn ang="0">
                  <a:pos x="wd2" y="hd2"/>
                </a:cxn>
                <a:cxn ang="5400000">
                  <a:pos x="wd2" y="hd2"/>
                </a:cxn>
                <a:cxn ang="10800000">
                  <a:pos x="wd2" y="hd2"/>
                </a:cxn>
                <a:cxn ang="16200000">
                  <a:pos x="wd2" y="hd2"/>
                </a:cxn>
              </a:cxnLst>
              <a:rect l="0" t="0" r="r" b="b"/>
              <a:pathLst>
                <a:path w="21150" h="21081" extrusionOk="0">
                  <a:moveTo>
                    <a:pt x="1520" y="2262"/>
                  </a:moveTo>
                  <a:cubicBezTo>
                    <a:pt x="1520" y="2448"/>
                    <a:pt x="1386" y="2633"/>
                    <a:pt x="1386" y="2818"/>
                  </a:cubicBezTo>
                  <a:cubicBezTo>
                    <a:pt x="720" y="5136"/>
                    <a:pt x="653" y="8102"/>
                    <a:pt x="320" y="10605"/>
                  </a:cubicBezTo>
                  <a:cubicBezTo>
                    <a:pt x="-80" y="13201"/>
                    <a:pt x="-347" y="17280"/>
                    <a:pt x="1053" y="18393"/>
                  </a:cubicBezTo>
                  <a:lnTo>
                    <a:pt x="2920" y="19876"/>
                  </a:lnTo>
                  <a:lnTo>
                    <a:pt x="4853" y="21081"/>
                  </a:lnTo>
                  <a:lnTo>
                    <a:pt x="8253" y="20617"/>
                  </a:lnTo>
                  <a:cubicBezTo>
                    <a:pt x="9720" y="20061"/>
                    <a:pt x="10786" y="19505"/>
                    <a:pt x="10786" y="17002"/>
                  </a:cubicBezTo>
                  <a:lnTo>
                    <a:pt x="10853" y="17095"/>
                  </a:lnTo>
                  <a:lnTo>
                    <a:pt x="10720" y="17373"/>
                  </a:lnTo>
                  <a:cubicBezTo>
                    <a:pt x="10653" y="17558"/>
                    <a:pt x="10786" y="17744"/>
                    <a:pt x="10720" y="17929"/>
                  </a:cubicBezTo>
                  <a:lnTo>
                    <a:pt x="10720" y="18485"/>
                  </a:lnTo>
                  <a:cubicBezTo>
                    <a:pt x="11120" y="18578"/>
                    <a:pt x="11520" y="18856"/>
                    <a:pt x="11920" y="19042"/>
                  </a:cubicBezTo>
                  <a:cubicBezTo>
                    <a:pt x="12120" y="19134"/>
                    <a:pt x="12320" y="19412"/>
                    <a:pt x="12520" y="19505"/>
                  </a:cubicBezTo>
                  <a:lnTo>
                    <a:pt x="13386" y="19969"/>
                  </a:lnTo>
                  <a:cubicBezTo>
                    <a:pt x="14320" y="20432"/>
                    <a:pt x="15453" y="20525"/>
                    <a:pt x="16453" y="20247"/>
                  </a:cubicBezTo>
                  <a:cubicBezTo>
                    <a:pt x="16986" y="20061"/>
                    <a:pt x="17586" y="19227"/>
                    <a:pt x="18053" y="18949"/>
                  </a:cubicBezTo>
                  <a:cubicBezTo>
                    <a:pt x="18786" y="18578"/>
                    <a:pt x="19986" y="17280"/>
                    <a:pt x="20253" y="16260"/>
                  </a:cubicBezTo>
                  <a:cubicBezTo>
                    <a:pt x="20853" y="14314"/>
                    <a:pt x="20720" y="11996"/>
                    <a:pt x="21053" y="10049"/>
                  </a:cubicBezTo>
                  <a:cubicBezTo>
                    <a:pt x="21253" y="8844"/>
                    <a:pt x="21120" y="6526"/>
                    <a:pt x="20853" y="5414"/>
                  </a:cubicBezTo>
                  <a:cubicBezTo>
                    <a:pt x="20653" y="4302"/>
                    <a:pt x="20186" y="1984"/>
                    <a:pt x="19586" y="1150"/>
                  </a:cubicBezTo>
                  <a:cubicBezTo>
                    <a:pt x="19186" y="501"/>
                    <a:pt x="18253" y="872"/>
                    <a:pt x="17720" y="779"/>
                  </a:cubicBezTo>
                  <a:cubicBezTo>
                    <a:pt x="15453" y="37"/>
                    <a:pt x="12586" y="-519"/>
                    <a:pt x="10453" y="779"/>
                  </a:cubicBezTo>
                  <a:cubicBezTo>
                    <a:pt x="10253" y="872"/>
                    <a:pt x="9920" y="1428"/>
                    <a:pt x="9720" y="1613"/>
                  </a:cubicBezTo>
                  <a:cubicBezTo>
                    <a:pt x="9320" y="1057"/>
                    <a:pt x="8786" y="1057"/>
                    <a:pt x="8253" y="964"/>
                  </a:cubicBezTo>
                  <a:cubicBezTo>
                    <a:pt x="7120" y="593"/>
                    <a:pt x="5320" y="130"/>
                    <a:pt x="4120" y="501"/>
                  </a:cubicBezTo>
                  <a:cubicBezTo>
                    <a:pt x="3120" y="779"/>
                    <a:pt x="1853" y="1242"/>
                    <a:pt x="1520" y="2262"/>
                  </a:cubicBezTo>
                </a:path>
              </a:pathLst>
            </a:custGeom>
            <a:gradFill flip="none" rotWithShape="1">
              <a:gsLst>
                <a:gs pos="0">
                  <a:srgbClr val="FFFFFF"/>
                </a:gs>
                <a:gs pos="100000">
                  <a:srgbClr val="F7D393"/>
                </a:gs>
              </a:gsLst>
              <a:lin ang="16200000" scaled="0"/>
            </a:gradFill>
            <a:ln w="12700" cap="flat">
              <a:solidFill>
                <a:srgbClr val="663300"/>
              </a:solidFill>
              <a:prstDash val="solid"/>
              <a:round/>
            </a:ln>
            <a:effectLst/>
          </p:spPr>
          <p:txBody>
            <a:bodyPr wrap="square" lIns="45719" tIns="45719" rIns="45719" bIns="45719" numCol="1" anchor="t">
              <a:noAutofit/>
            </a:bodyPr>
            <a:p/>
          </p:txBody>
        </p:sp>
      </p:grpSp>
      <p:sp>
        <p:nvSpPr>
          <p:cNvPr id="45" name="圆角矩形 44"/>
          <p:cNvSpPr/>
          <p:nvPr/>
        </p:nvSpPr>
        <p:spPr>
          <a:xfrm>
            <a:off x="9212580" y="4872990"/>
            <a:ext cx="2289175" cy="706120"/>
          </a:xfrm>
          <a:prstGeom prst="roundRect">
            <a:avLst/>
          </a:prstGeom>
          <a:solidFill>
            <a:schemeClr val="accent4">
              <a:lumMod val="40000"/>
              <a:lumOff val="60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2000">
                <a:solidFill>
                  <a:schemeClr val="tx1"/>
                </a:solidFill>
              </a:rPr>
              <a:t>颌曲线补偿设计</a:t>
            </a:r>
            <a:endParaRPr lang="zh-CN" altLang="en-US" sz="2000">
              <a:solidFill>
                <a:schemeClr val="tx1"/>
              </a:solidFill>
            </a:endParaRPr>
          </a:p>
        </p:txBody>
      </p:sp>
      <p:cxnSp>
        <p:nvCxnSpPr>
          <p:cNvPr id="46" name="直接连接符 45"/>
          <p:cNvCxnSpPr/>
          <p:nvPr/>
        </p:nvCxnSpPr>
        <p:spPr>
          <a:xfrm flipV="1">
            <a:off x="9287510" y="2887980"/>
            <a:ext cx="1842135" cy="285750"/>
          </a:xfrm>
          <a:prstGeom prst="line">
            <a:avLst/>
          </a:prstGeom>
          <a:ln w="6350" cap="flat" cmpd="sng" algn="ctr">
            <a:solidFill>
              <a:srgbClr val="FF0000"/>
            </a:solidFill>
            <a:prstDash val="dash"/>
            <a:miter lim="800000"/>
          </a:ln>
        </p:spPr>
        <p:style>
          <a:lnRef idx="0">
            <a:schemeClr val="accent1"/>
          </a:lnRef>
          <a:fillRef idx="0">
            <a:srgbClr val="FFFFFF"/>
          </a:fillRef>
          <a:effectRef idx="0">
            <a:srgbClr val="FFFFFF"/>
          </a:effectRef>
          <a:fontRef idx="minor">
            <a:schemeClr val="tx1"/>
          </a:fontRef>
        </p:style>
      </p:cxnSp>
      <p:cxnSp>
        <p:nvCxnSpPr>
          <p:cNvPr id="47" name="直接连接符 46"/>
          <p:cNvCxnSpPr/>
          <p:nvPr/>
        </p:nvCxnSpPr>
        <p:spPr>
          <a:xfrm flipV="1">
            <a:off x="5952490" y="3066415"/>
            <a:ext cx="1976120" cy="26670"/>
          </a:xfrm>
          <a:prstGeom prst="line">
            <a:avLst/>
          </a:prstGeom>
          <a:ln w="6350" cap="flat" cmpd="sng" algn="ctr">
            <a:solidFill>
              <a:srgbClr val="FF0000"/>
            </a:solidFill>
            <a:prstDash val="dash"/>
            <a:miter lim="800000"/>
          </a:ln>
        </p:spPr>
        <p:style>
          <a:lnRef idx="0">
            <a:schemeClr val="accent1"/>
          </a:lnRef>
          <a:fillRef idx="0">
            <a:srgbClr val="FFFFFF"/>
          </a:fillRef>
          <a:effectRef idx="0">
            <a:srgbClr val="FFFFFF"/>
          </a:effectRef>
          <a:fontRef idx="minor">
            <a:schemeClr val="tx1"/>
          </a:fontRef>
        </p:style>
      </p:cxn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grpSp>
        <p:nvGrpSpPr>
          <p:cNvPr id="2" name="组合 1"/>
          <p:cNvGrpSpPr/>
          <p:nvPr/>
        </p:nvGrpSpPr>
        <p:grpSpPr>
          <a:xfrm>
            <a:off x="514350" y="422042"/>
            <a:ext cx="5954561" cy="1110279"/>
            <a:chOff x="514350" y="422042"/>
            <a:chExt cx="5954561" cy="1110279"/>
          </a:xfrm>
        </p:grpSpPr>
        <p:pic>
          <p:nvPicPr>
            <p:cNvPr id="3" name="图片 2"/>
            <p:cNvPicPr>
              <a:picLocks noChangeAspect="1"/>
            </p:cNvPicPr>
            <p:nvPr/>
          </p:nvPicPr>
          <p:blipFill>
            <a:blip r:embed="rId1" cstate="screen"/>
            <a:stretch>
              <a:fillRect/>
            </a:stretch>
          </p:blipFill>
          <p:spPr>
            <a:xfrm>
              <a:off x="514350" y="422042"/>
              <a:ext cx="875127" cy="1110279"/>
            </a:xfrm>
            <a:prstGeom prst="rect">
              <a:avLst/>
            </a:prstGeom>
          </p:spPr>
        </p:pic>
        <p:sp>
          <p:nvSpPr>
            <p:cNvPr id="4" name="文本框 3"/>
            <p:cNvSpPr txBox="1"/>
            <p:nvPr/>
          </p:nvSpPr>
          <p:spPr>
            <a:xfrm>
              <a:off x="1389477" y="601950"/>
              <a:ext cx="4434079" cy="583565"/>
            </a:xfrm>
            <a:prstGeom prst="rect">
              <a:avLst/>
            </a:prstGeom>
            <a:noFill/>
          </p:spPr>
          <p:txBody>
            <a:bodyPr wrap="square" rtlCol="0">
              <a:spAutoFit/>
            </a:bodyPr>
            <a:lstStyle/>
            <a:p>
              <a:r>
                <a:rPr lang="en-US" altLang="zh-CN" sz="3200">
                  <a:solidFill>
                    <a:schemeClr val="bg1"/>
                  </a:solidFill>
                  <a:latin typeface="宋体" panose="02010600030101010101" pitchFamily="2" charset="-122"/>
                  <a:ea typeface="宋体" panose="02010600030101010101" pitchFamily="2" charset="-122"/>
                </a:rPr>
                <a:t>02 </a:t>
              </a:r>
              <a:r>
                <a:rPr lang="zh-CN" altLang="en-US" sz="3200">
                  <a:solidFill>
                    <a:schemeClr val="bg1"/>
                  </a:solidFill>
                  <a:latin typeface="宋体" panose="02010600030101010101" pitchFamily="2" charset="-122"/>
                  <a:ea typeface="宋体" panose="02010600030101010101" pitchFamily="2" charset="-122"/>
                </a:rPr>
                <a:t>附件</a:t>
              </a:r>
              <a:endParaRPr lang="zh-CN" altLang="en-US" sz="3200">
                <a:solidFill>
                  <a:schemeClr val="bg1"/>
                </a:solidFill>
                <a:latin typeface="宋体" panose="02010600030101010101" pitchFamily="2" charset="-122"/>
                <a:ea typeface="宋体" panose="02010600030101010101" pitchFamily="2" charset="-122"/>
              </a:endParaRPr>
            </a:p>
          </p:txBody>
        </p:sp>
        <p:cxnSp>
          <p:nvCxnSpPr>
            <p:cNvPr id="5" name="直接连接符 4"/>
            <p:cNvCxnSpPr/>
            <p:nvPr/>
          </p:nvCxnSpPr>
          <p:spPr>
            <a:xfrm>
              <a:off x="1524000" y="1224825"/>
              <a:ext cx="494491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6" name="文本框 5"/>
          <p:cNvSpPr txBox="1"/>
          <p:nvPr/>
        </p:nvSpPr>
        <p:spPr>
          <a:xfrm>
            <a:off x="1260475" y="1764665"/>
            <a:ext cx="9814560" cy="1476375"/>
          </a:xfrm>
          <a:prstGeom prst="rect">
            <a:avLst/>
          </a:prstGeom>
          <a:noFill/>
        </p:spPr>
        <p:txBody>
          <a:bodyPr wrap="square" rtlCol="0" anchor="t">
            <a:spAutoFit/>
          </a:bodyPr>
          <a:p>
            <a:pPr indent="0" fontAlgn="auto">
              <a:lnSpc>
                <a:spcPct val="150000"/>
              </a:lnSpc>
            </a:pPr>
            <a:r>
              <a:rPr lang="zh-CN" altLang="en-US" sz="2000">
                <a:solidFill>
                  <a:schemeClr val="bg1"/>
                </a:solidFill>
              </a:rPr>
              <a:t>附件-下颌后牙区牵引-天使扣 ＞ button</a:t>
            </a:r>
            <a:endParaRPr lang="zh-CN" altLang="en-US" sz="2000">
              <a:solidFill>
                <a:schemeClr val="bg1"/>
              </a:solidFill>
            </a:endParaRPr>
          </a:p>
          <a:p>
            <a:pPr indent="0" fontAlgn="auto">
              <a:lnSpc>
                <a:spcPct val="150000"/>
              </a:lnSpc>
            </a:pPr>
            <a:endParaRPr lang="zh-CN" altLang="en-US" sz="2000">
              <a:solidFill>
                <a:schemeClr val="bg1"/>
              </a:solidFill>
            </a:endParaRPr>
          </a:p>
          <a:p>
            <a:pPr indent="0" fontAlgn="auto">
              <a:lnSpc>
                <a:spcPct val="150000"/>
              </a:lnSpc>
            </a:pPr>
            <a:r>
              <a:rPr lang="zh-CN" altLang="en-US" sz="2000">
                <a:solidFill>
                  <a:schemeClr val="bg1"/>
                </a:solidFill>
              </a:rPr>
              <a:t>使用矫治器上的天使扣进行颌间牵引，可以减少对颌磨牙伸长的力。</a:t>
            </a:r>
            <a:endParaRPr lang="zh-CN" altLang="en-US" sz="2000">
              <a:solidFill>
                <a:schemeClr val="bg1"/>
              </a:solidFill>
            </a:endParaRPr>
          </a:p>
        </p:txBody>
      </p:sp>
      <p:pic>
        <p:nvPicPr>
          <p:cNvPr id="7" name="图片 6"/>
          <p:cNvPicPr>
            <a:picLocks noChangeAspect="1"/>
          </p:cNvPicPr>
          <p:nvPr/>
        </p:nvPicPr>
        <p:blipFill>
          <a:blip r:embed="rId2"/>
          <a:stretch>
            <a:fillRect/>
          </a:stretch>
        </p:blipFill>
        <p:spPr>
          <a:xfrm>
            <a:off x="2003425" y="3581400"/>
            <a:ext cx="8495665" cy="2950845"/>
          </a:xfrm>
          <a:prstGeom prst="rect">
            <a:avLst/>
          </a:prstGeom>
        </p:spPr>
      </p:pic>
      <p:cxnSp>
        <p:nvCxnSpPr>
          <p:cNvPr id="8" name="直接箭头连接符 7"/>
          <p:cNvCxnSpPr/>
          <p:nvPr/>
        </p:nvCxnSpPr>
        <p:spPr>
          <a:xfrm>
            <a:off x="2116455" y="4631055"/>
            <a:ext cx="1761490" cy="1243330"/>
          </a:xfrm>
          <a:prstGeom prst="straightConnector1">
            <a:avLst/>
          </a:prstGeom>
          <a:ln>
            <a:solidFill>
              <a:srgbClr val="FF0000"/>
            </a:solidFill>
            <a:tailEnd type="arrow"/>
          </a:ln>
        </p:spPr>
        <p:style>
          <a:lnRef idx="2">
            <a:schemeClr val="accent1"/>
          </a:lnRef>
          <a:fillRef idx="0">
            <a:srgbClr val="FFFFFF"/>
          </a:fillRef>
          <a:effectRef idx="0">
            <a:srgbClr val="FFFFFF"/>
          </a:effectRef>
          <a:fontRef idx="minor">
            <a:schemeClr val="tx1"/>
          </a:fontRef>
        </p:style>
      </p:cxnSp>
      <p:cxnSp>
        <p:nvCxnSpPr>
          <p:cNvPr id="9" name="直接箭头连接符 8"/>
          <p:cNvCxnSpPr/>
          <p:nvPr/>
        </p:nvCxnSpPr>
        <p:spPr>
          <a:xfrm>
            <a:off x="6980555" y="4112895"/>
            <a:ext cx="1341120" cy="1913255"/>
          </a:xfrm>
          <a:prstGeom prst="straightConnector1">
            <a:avLst/>
          </a:prstGeom>
          <a:ln>
            <a:solidFill>
              <a:srgbClr val="FF0000"/>
            </a:solidFill>
            <a:tailEnd type="arrow"/>
          </a:ln>
        </p:spPr>
        <p:style>
          <a:lnRef idx="2">
            <a:schemeClr val="accent1"/>
          </a:lnRef>
          <a:fillRef idx="0">
            <a:srgbClr val="FFFFFF"/>
          </a:fillRef>
          <a:effectRef idx="0">
            <a:srgbClr val="FFFFFF"/>
          </a:effectRef>
          <a:fontRef idx="minor">
            <a:schemeClr val="tx1"/>
          </a:fontRef>
        </p:style>
      </p:cxn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grpSp>
        <p:nvGrpSpPr>
          <p:cNvPr id="2" name="组合 1"/>
          <p:cNvGrpSpPr/>
          <p:nvPr/>
        </p:nvGrpSpPr>
        <p:grpSpPr>
          <a:xfrm>
            <a:off x="514350" y="422042"/>
            <a:ext cx="5954561" cy="1110279"/>
            <a:chOff x="514350" y="422042"/>
            <a:chExt cx="5954561" cy="1110279"/>
          </a:xfrm>
        </p:grpSpPr>
        <p:pic>
          <p:nvPicPr>
            <p:cNvPr id="3" name="图片 2"/>
            <p:cNvPicPr>
              <a:picLocks noChangeAspect="1"/>
            </p:cNvPicPr>
            <p:nvPr/>
          </p:nvPicPr>
          <p:blipFill>
            <a:blip r:embed="rId1" cstate="screen"/>
            <a:stretch>
              <a:fillRect/>
            </a:stretch>
          </p:blipFill>
          <p:spPr>
            <a:xfrm>
              <a:off x="514350" y="422042"/>
              <a:ext cx="875127" cy="1110279"/>
            </a:xfrm>
            <a:prstGeom prst="rect">
              <a:avLst/>
            </a:prstGeom>
          </p:spPr>
        </p:pic>
        <p:sp>
          <p:nvSpPr>
            <p:cNvPr id="4" name="文本框 3"/>
            <p:cNvSpPr txBox="1"/>
            <p:nvPr/>
          </p:nvSpPr>
          <p:spPr>
            <a:xfrm>
              <a:off x="1389477" y="601950"/>
              <a:ext cx="4434079" cy="583565"/>
            </a:xfrm>
            <a:prstGeom prst="rect">
              <a:avLst/>
            </a:prstGeom>
            <a:noFill/>
          </p:spPr>
          <p:txBody>
            <a:bodyPr wrap="square" rtlCol="0">
              <a:spAutoFit/>
            </a:bodyPr>
            <a:lstStyle/>
            <a:p>
              <a:r>
                <a:rPr lang="en-US" altLang="zh-CN" sz="3200">
                  <a:solidFill>
                    <a:schemeClr val="bg1"/>
                  </a:solidFill>
                  <a:latin typeface="宋体" panose="02010600030101010101" pitchFamily="2" charset="-122"/>
                  <a:ea typeface="宋体" panose="02010600030101010101" pitchFamily="2" charset="-122"/>
                </a:rPr>
                <a:t>02 </a:t>
              </a:r>
              <a:r>
                <a:rPr lang="zh-CN" altLang="en-US" sz="3200">
                  <a:solidFill>
                    <a:schemeClr val="bg1"/>
                  </a:solidFill>
                  <a:latin typeface="宋体" panose="02010600030101010101" pitchFamily="2" charset="-122"/>
                  <a:ea typeface="宋体" panose="02010600030101010101" pitchFamily="2" charset="-122"/>
                </a:rPr>
                <a:t>矫治动画分步设计</a:t>
              </a:r>
              <a:endParaRPr lang="zh-CN" altLang="en-US" sz="3200">
                <a:solidFill>
                  <a:schemeClr val="bg1"/>
                </a:solidFill>
                <a:latin typeface="宋体" panose="02010600030101010101" pitchFamily="2" charset="-122"/>
                <a:ea typeface="宋体" panose="02010600030101010101" pitchFamily="2" charset="-122"/>
              </a:endParaRPr>
            </a:p>
          </p:txBody>
        </p:sp>
        <p:cxnSp>
          <p:nvCxnSpPr>
            <p:cNvPr id="5" name="直接连接符 4"/>
            <p:cNvCxnSpPr/>
            <p:nvPr/>
          </p:nvCxnSpPr>
          <p:spPr>
            <a:xfrm>
              <a:off x="1524000" y="1224825"/>
              <a:ext cx="494491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6" name="文本框 5"/>
          <p:cNvSpPr txBox="1"/>
          <p:nvPr/>
        </p:nvSpPr>
        <p:spPr>
          <a:xfrm>
            <a:off x="973455" y="2051050"/>
            <a:ext cx="9556750" cy="398780"/>
          </a:xfrm>
          <a:prstGeom prst="rect">
            <a:avLst/>
          </a:prstGeom>
          <a:noFill/>
        </p:spPr>
        <p:txBody>
          <a:bodyPr wrap="square" rtlCol="0" anchor="t">
            <a:spAutoFit/>
          </a:bodyPr>
          <a:p>
            <a:r>
              <a:rPr lang="zh-CN" altLang="en-US" sz="2000">
                <a:solidFill>
                  <a:schemeClr val="bg1"/>
                </a:solidFill>
              </a:rPr>
              <a:t>分步-上颌磨牙远移过程中设计后牙的压低补偿，保持上颌纵合曲线，避免𬌗干扰</a:t>
            </a:r>
            <a:endParaRPr lang="zh-CN" altLang="en-US" sz="2000">
              <a:solidFill>
                <a:schemeClr val="bg1"/>
              </a:solidFill>
            </a:endParaRPr>
          </a:p>
        </p:txBody>
      </p:sp>
      <p:pic>
        <p:nvPicPr>
          <p:cNvPr id="7" name="图片 6" descr="640"/>
          <p:cNvPicPr>
            <a:picLocks noChangeAspect="1"/>
          </p:cNvPicPr>
          <p:nvPr/>
        </p:nvPicPr>
        <p:blipFill>
          <a:blip r:embed="rId2"/>
          <a:stretch>
            <a:fillRect/>
          </a:stretch>
        </p:blipFill>
        <p:spPr>
          <a:xfrm>
            <a:off x="3244850" y="2825750"/>
            <a:ext cx="6096000" cy="3333750"/>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grpSp>
        <p:nvGrpSpPr>
          <p:cNvPr id="2" name="组合 1"/>
          <p:cNvGrpSpPr/>
          <p:nvPr/>
        </p:nvGrpSpPr>
        <p:grpSpPr>
          <a:xfrm>
            <a:off x="514350" y="422042"/>
            <a:ext cx="5954561" cy="1110279"/>
            <a:chOff x="514350" y="422042"/>
            <a:chExt cx="5954561" cy="1110279"/>
          </a:xfrm>
        </p:grpSpPr>
        <p:pic>
          <p:nvPicPr>
            <p:cNvPr id="3" name="图片 2"/>
            <p:cNvPicPr>
              <a:picLocks noChangeAspect="1"/>
            </p:cNvPicPr>
            <p:nvPr/>
          </p:nvPicPr>
          <p:blipFill>
            <a:blip r:embed="rId1" cstate="screen"/>
            <a:stretch>
              <a:fillRect/>
            </a:stretch>
          </p:blipFill>
          <p:spPr>
            <a:xfrm>
              <a:off x="514350" y="422042"/>
              <a:ext cx="875127" cy="1110279"/>
            </a:xfrm>
            <a:prstGeom prst="rect">
              <a:avLst/>
            </a:prstGeom>
          </p:spPr>
        </p:pic>
        <p:sp>
          <p:nvSpPr>
            <p:cNvPr id="4" name="文本框 3"/>
            <p:cNvSpPr txBox="1"/>
            <p:nvPr/>
          </p:nvSpPr>
          <p:spPr>
            <a:xfrm>
              <a:off x="1389477" y="601950"/>
              <a:ext cx="4434079" cy="583565"/>
            </a:xfrm>
            <a:prstGeom prst="rect">
              <a:avLst/>
            </a:prstGeom>
            <a:noFill/>
          </p:spPr>
          <p:txBody>
            <a:bodyPr wrap="square" rtlCol="0">
              <a:spAutoFit/>
            </a:bodyPr>
            <a:lstStyle/>
            <a:p>
              <a:r>
                <a:rPr lang="en-US" altLang="zh-CN" sz="3200">
                  <a:solidFill>
                    <a:schemeClr val="bg1"/>
                  </a:solidFill>
                  <a:latin typeface="宋体" panose="02010600030101010101" pitchFamily="2" charset="-122"/>
                  <a:ea typeface="宋体" panose="02010600030101010101" pitchFamily="2" charset="-122"/>
                </a:rPr>
                <a:t>02 </a:t>
              </a:r>
              <a:r>
                <a:rPr lang="zh-CN" altLang="en-US" sz="3200">
                  <a:solidFill>
                    <a:schemeClr val="bg1"/>
                  </a:solidFill>
                  <a:latin typeface="宋体" panose="02010600030101010101" pitchFamily="2" charset="-122"/>
                  <a:ea typeface="宋体" panose="02010600030101010101" pitchFamily="2" charset="-122"/>
                </a:rPr>
                <a:t>支抗控制</a:t>
              </a:r>
              <a:endParaRPr lang="zh-CN" altLang="en-US" sz="3200">
                <a:solidFill>
                  <a:schemeClr val="bg1"/>
                </a:solidFill>
                <a:latin typeface="宋体" panose="02010600030101010101" pitchFamily="2" charset="-122"/>
                <a:ea typeface="宋体" panose="02010600030101010101" pitchFamily="2" charset="-122"/>
              </a:endParaRPr>
            </a:p>
          </p:txBody>
        </p:sp>
        <p:cxnSp>
          <p:nvCxnSpPr>
            <p:cNvPr id="5" name="直接连接符 4"/>
            <p:cNvCxnSpPr/>
            <p:nvPr/>
          </p:nvCxnSpPr>
          <p:spPr>
            <a:xfrm>
              <a:off x="1524000" y="1224825"/>
              <a:ext cx="494491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6" name="文本框 5"/>
          <p:cNvSpPr txBox="1"/>
          <p:nvPr/>
        </p:nvSpPr>
        <p:spPr>
          <a:xfrm>
            <a:off x="248920" y="1809115"/>
            <a:ext cx="4034155" cy="4246245"/>
          </a:xfrm>
          <a:prstGeom prst="rect">
            <a:avLst/>
          </a:prstGeom>
          <a:noFill/>
        </p:spPr>
        <p:txBody>
          <a:bodyPr wrap="square" rtlCol="0" anchor="t">
            <a:spAutoFit/>
          </a:bodyPr>
          <a:p>
            <a:pPr indent="0" fontAlgn="auto">
              <a:lnSpc>
                <a:spcPct val="150000"/>
              </a:lnSpc>
            </a:pPr>
            <a:r>
              <a:rPr lang="zh-CN" altLang="en-US" sz="2000">
                <a:solidFill>
                  <a:schemeClr val="bg1"/>
                </a:solidFill>
              </a:rPr>
              <a:t>4.后牙支抗控制-合理分配后牙支抗，避免牙近中复发移动，确保整体远移实现率。</a:t>
            </a:r>
            <a:endParaRPr lang="zh-CN" altLang="en-US" sz="2000">
              <a:solidFill>
                <a:schemeClr val="bg1"/>
              </a:solidFill>
            </a:endParaRPr>
          </a:p>
          <a:p>
            <a:pPr indent="0" fontAlgn="auto">
              <a:lnSpc>
                <a:spcPct val="150000"/>
              </a:lnSpc>
            </a:pPr>
            <a:endParaRPr lang="zh-CN" altLang="en-US" sz="2000">
              <a:solidFill>
                <a:schemeClr val="bg1"/>
              </a:solidFill>
            </a:endParaRPr>
          </a:p>
          <a:p>
            <a:pPr indent="0" fontAlgn="auto">
              <a:lnSpc>
                <a:spcPct val="150000"/>
              </a:lnSpc>
            </a:pPr>
            <a:r>
              <a:rPr lang="zh-CN" altLang="en-US" sz="2000">
                <a:solidFill>
                  <a:schemeClr val="bg1"/>
                </a:solidFill>
              </a:rPr>
              <a:t>附件-上颌前牙区牵引-天使扣 ＞ cut ＞ button ＞ 无牵引</a:t>
            </a:r>
            <a:endParaRPr lang="zh-CN" altLang="en-US" sz="2000">
              <a:solidFill>
                <a:schemeClr val="bg1"/>
              </a:solidFill>
            </a:endParaRPr>
          </a:p>
          <a:p>
            <a:pPr indent="0" fontAlgn="auto">
              <a:lnSpc>
                <a:spcPct val="150000"/>
              </a:lnSpc>
            </a:pPr>
            <a:endParaRPr lang="zh-CN" altLang="en-US" sz="2000">
              <a:solidFill>
                <a:schemeClr val="bg1"/>
              </a:solidFill>
            </a:endParaRPr>
          </a:p>
          <a:p>
            <a:pPr indent="0" fontAlgn="auto">
              <a:lnSpc>
                <a:spcPct val="150000"/>
              </a:lnSpc>
            </a:pPr>
            <a:r>
              <a:rPr lang="zh-CN" altLang="en-US" sz="2000">
                <a:solidFill>
                  <a:schemeClr val="bg1"/>
                </a:solidFill>
              </a:rPr>
              <a:t>使用天使扣牵引，可以使牵引力传递更有效。</a:t>
            </a:r>
            <a:endParaRPr lang="zh-CN" altLang="en-US" sz="2000">
              <a:solidFill>
                <a:schemeClr val="bg1"/>
              </a:solidFill>
            </a:endParaRPr>
          </a:p>
        </p:txBody>
      </p:sp>
      <p:pic>
        <p:nvPicPr>
          <p:cNvPr id="12" name="图片 11"/>
          <p:cNvPicPr>
            <a:picLocks noChangeAspect="1"/>
          </p:cNvPicPr>
          <p:nvPr/>
        </p:nvPicPr>
        <p:blipFill>
          <a:blip r:embed="rId2"/>
          <a:stretch>
            <a:fillRect/>
          </a:stretch>
        </p:blipFill>
        <p:spPr>
          <a:xfrm>
            <a:off x="6939280" y="1185545"/>
            <a:ext cx="4518660" cy="5654040"/>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grpSp>
        <p:nvGrpSpPr>
          <p:cNvPr id="2" name="组合 1"/>
          <p:cNvGrpSpPr/>
          <p:nvPr/>
        </p:nvGrpSpPr>
        <p:grpSpPr>
          <a:xfrm>
            <a:off x="514350" y="422042"/>
            <a:ext cx="5954561" cy="1110279"/>
            <a:chOff x="514350" y="422042"/>
            <a:chExt cx="5954561" cy="1110279"/>
          </a:xfrm>
        </p:grpSpPr>
        <p:pic>
          <p:nvPicPr>
            <p:cNvPr id="3" name="图片 2"/>
            <p:cNvPicPr>
              <a:picLocks noChangeAspect="1"/>
            </p:cNvPicPr>
            <p:nvPr/>
          </p:nvPicPr>
          <p:blipFill>
            <a:blip r:embed="rId1" cstate="screen"/>
            <a:stretch>
              <a:fillRect/>
            </a:stretch>
          </p:blipFill>
          <p:spPr>
            <a:xfrm>
              <a:off x="514350" y="422042"/>
              <a:ext cx="875127" cy="1110279"/>
            </a:xfrm>
            <a:prstGeom prst="rect">
              <a:avLst/>
            </a:prstGeom>
          </p:spPr>
        </p:pic>
        <p:sp>
          <p:nvSpPr>
            <p:cNvPr id="4" name="文本框 3"/>
            <p:cNvSpPr txBox="1"/>
            <p:nvPr/>
          </p:nvSpPr>
          <p:spPr>
            <a:xfrm>
              <a:off x="1389477" y="601950"/>
              <a:ext cx="4434079" cy="583565"/>
            </a:xfrm>
            <a:prstGeom prst="rect">
              <a:avLst/>
            </a:prstGeom>
            <a:noFill/>
          </p:spPr>
          <p:txBody>
            <a:bodyPr wrap="square" rtlCol="0">
              <a:spAutoFit/>
            </a:bodyPr>
            <a:lstStyle/>
            <a:p>
              <a:r>
                <a:rPr lang="en-US" altLang="zh-CN" sz="3200">
                  <a:solidFill>
                    <a:schemeClr val="bg1"/>
                  </a:solidFill>
                  <a:latin typeface="宋体" panose="02010600030101010101" pitchFamily="2" charset="-122"/>
                  <a:ea typeface="宋体" panose="02010600030101010101" pitchFamily="2" charset="-122"/>
                </a:rPr>
                <a:t>02 </a:t>
              </a:r>
              <a:r>
                <a:rPr lang="zh-CN" altLang="en-US" sz="3200">
                  <a:solidFill>
                    <a:schemeClr val="bg1"/>
                  </a:solidFill>
                  <a:latin typeface="宋体" panose="02010600030101010101" pitchFamily="2" charset="-122"/>
                  <a:ea typeface="宋体" panose="02010600030101010101" pitchFamily="2" charset="-122"/>
                </a:rPr>
                <a:t>分步模式</a:t>
              </a:r>
              <a:endParaRPr lang="zh-CN" altLang="en-US" sz="3200">
                <a:solidFill>
                  <a:schemeClr val="bg1"/>
                </a:solidFill>
                <a:latin typeface="宋体" panose="02010600030101010101" pitchFamily="2" charset="-122"/>
                <a:ea typeface="宋体" panose="02010600030101010101" pitchFamily="2" charset="-122"/>
              </a:endParaRPr>
            </a:p>
          </p:txBody>
        </p:sp>
        <p:cxnSp>
          <p:nvCxnSpPr>
            <p:cNvPr id="5" name="直接连接符 4"/>
            <p:cNvCxnSpPr/>
            <p:nvPr/>
          </p:nvCxnSpPr>
          <p:spPr>
            <a:xfrm>
              <a:off x="1524000" y="1224825"/>
              <a:ext cx="494491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6" name="文本框 5"/>
          <p:cNvSpPr txBox="1"/>
          <p:nvPr/>
        </p:nvSpPr>
        <p:spPr>
          <a:xfrm>
            <a:off x="629920" y="1783715"/>
            <a:ext cx="2537460" cy="4810125"/>
          </a:xfrm>
          <a:prstGeom prst="rect">
            <a:avLst/>
          </a:prstGeom>
          <a:noFill/>
        </p:spPr>
        <p:txBody>
          <a:bodyPr wrap="square" rtlCol="0" anchor="t">
            <a:noAutofit/>
          </a:bodyPr>
          <a:p>
            <a:pPr indent="0" fontAlgn="auto">
              <a:lnSpc>
                <a:spcPct val="150000"/>
              </a:lnSpc>
            </a:pPr>
            <a:r>
              <a:rPr lang="zh-CN" altLang="en-US" sz="2000">
                <a:solidFill>
                  <a:schemeClr val="bg1"/>
                </a:solidFill>
              </a:rPr>
              <a:t>分步-渐进分步模式，同时远移两颗磨牙时添加牵引</a:t>
            </a:r>
            <a:endParaRPr lang="zh-CN" altLang="en-US" sz="2000">
              <a:solidFill>
                <a:schemeClr val="bg1"/>
              </a:solidFill>
            </a:endParaRPr>
          </a:p>
          <a:p>
            <a:pPr indent="0" fontAlgn="auto">
              <a:lnSpc>
                <a:spcPct val="150000"/>
              </a:lnSpc>
            </a:pPr>
            <a:endParaRPr lang="zh-CN" altLang="en-US" sz="2000">
              <a:solidFill>
                <a:schemeClr val="bg1"/>
              </a:solidFill>
            </a:endParaRPr>
          </a:p>
          <a:p>
            <a:pPr indent="0" fontAlgn="auto">
              <a:lnSpc>
                <a:spcPct val="150000"/>
              </a:lnSpc>
            </a:pPr>
            <a:r>
              <a:rPr lang="zh-CN" altLang="en-US" sz="2000">
                <a:solidFill>
                  <a:schemeClr val="bg1"/>
                </a:solidFill>
              </a:rPr>
              <a:t>同时远中移动两颗磨牙时，添加牵引可以显著加强后牙及前牙的支抗控制。</a:t>
            </a:r>
            <a:endParaRPr lang="zh-CN" altLang="en-US" sz="2000">
              <a:solidFill>
                <a:schemeClr val="bg1"/>
              </a:solidFill>
            </a:endParaRPr>
          </a:p>
        </p:txBody>
      </p:sp>
      <p:pic>
        <p:nvPicPr>
          <p:cNvPr id="7" name="图片 6" descr="640"/>
          <p:cNvPicPr>
            <a:picLocks noChangeAspect="1"/>
          </p:cNvPicPr>
          <p:nvPr/>
        </p:nvPicPr>
        <p:blipFill>
          <a:blip r:embed="rId2"/>
          <a:stretch>
            <a:fillRect/>
          </a:stretch>
        </p:blipFill>
        <p:spPr>
          <a:xfrm>
            <a:off x="4666615" y="1891665"/>
            <a:ext cx="6096000" cy="3333750"/>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grpSp>
        <p:nvGrpSpPr>
          <p:cNvPr id="2" name="组合 1"/>
          <p:cNvGrpSpPr/>
          <p:nvPr/>
        </p:nvGrpSpPr>
        <p:grpSpPr>
          <a:xfrm>
            <a:off x="514350" y="422042"/>
            <a:ext cx="5954561" cy="1110279"/>
            <a:chOff x="514350" y="422042"/>
            <a:chExt cx="5954561" cy="1110279"/>
          </a:xfrm>
        </p:grpSpPr>
        <p:pic>
          <p:nvPicPr>
            <p:cNvPr id="3" name="图片 2"/>
            <p:cNvPicPr>
              <a:picLocks noChangeAspect="1"/>
            </p:cNvPicPr>
            <p:nvPr/>
          </p:nvPicPr>
          <p:blipFill>
            <a:blip r:embed="rId1" cstate="screen"/>
            <a:stretch>
              <a:fillRect/>
            </a:stretch>
          </p:blipFill>
          <p:spPr>
            <a:xfrm>
              <a:off x="514350" y="422042"/>
              <a:ext cx="875127" cy="1110279"/>
            </a:xfrm>
            <a:prstGeom prst="rect">
              <a:avLst/>
            </a:prstGeom>
          </p:spPr>
        </p:pic>
        <p:sp>
          <p:nvSpPr>
            <p:cNvPr id="4" name="文本框 3"/>
            <p:cNvSpPr txBox="1"/>
            <p:nvPr/>
          </p:nvSpPr>
          <p:spPr>
            <a:xfrm>
              <a:off x="1389380" y="601747"/>
              <a:ext cx="4942840" cy="583565"/>
            </a:xfrm>
            <a:prstGeom prst="rect">
              <a:avLst/>
            </a:prstGeom>
            <a:noFill/>
          </p:spPr>
          <p:txBody>
            <a:bodyPr wrap="square" rtlCol="0">
              <a:spAutoFit/>
            </a:bodyPr>
            <a:lstStyle/>
            <a:p>
              <a:r>
                <a:rPr lang="en-US" altLang="zh-CN" sz="3200">
                  <a:solidFill>
                    <a:schemeClr val="bg1"/>
                  </a:solidFill>
                  <a:latin typeface="宋体" panose="02010600030101010101" pitchFamily="2" charset="-122"/>
                  <a:ea typeface="宋体" panose="02010600030101010101" pitchFamily="2" charset="-122"/>
                </a:rPr>
                <a:t>02 </a:t>
              </a:r>
              <a:r>
                <a:rPr lang="zh-CN" altLang="en-US" sz="3200">
                  <a:solidFill>
                    <a:schemeClr val="bg1"/>
                  </a:solidFill>
                  <a:latin typeface="宋体" panose="02010600030101010101" pitchFamily="2" charset="-122"/>
                  <a:ea typeface="宋体" panose="02010600030101010101" pitchFamily="2" charset="-122"/>
                </a:rPr>
                <a:t>矫治器末端特殊处理</a:t>
              </a:r>
              <a:endParaRPr lang="zh-CN" altLang="en-US" sz="3200">
                <a:solidFill>
                  <a:schemeClr val="bg1"/>
                </a:solidFill>
                <a:latin typeface="宋体" panose="02010600030101010101" pitchFamily="2" charset="-122"/>
                <a:ea typeface="宋体" panose="02010600030101010101" pitchFamily="2" charset="-122"/>
              </a:endParaRPr>
            </a:p>
          </p:txBody>
        </p:sp>
        <p:cxnSp>
          <p:nvCxnSpPr>
            <p:cNvPr id="5" name="直接连接符 4"/>
            <p:cNvCxnSpPr/>
            <p:nvPr/>
          </p:nvCxnSpPr>
          <p:spPr>
            <a:xfrm>
              <a:off x="1524000" y="1224825"/>
              <a:ext cx="494491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6" name="文本框 5"/>
          <p:cNvSpPr txBox="1"/>
          <p:nvPr/>
        </p:nvSpPr>
        <p:spPr>
          <a:xfrm>
            <a:off x="607060" y="1631315"/>
            <a:ext cx="11219180" cy="2399665"/>
          </a:xfrm>
          <a:prstGeom prst="rect">
            <a:avLst/>
          </a:prstGeom>
          <a:noFill/>
        </p:spPr>
        <p:txBody>
          <a:bodyPr wrap="square" rtlCol="0" anchor="t">
            <a:spAutoFit/>
          </a:bodyPr>
          <a:p>
            <a:pPr indent="0" fontAlgn="auto">
              <a:lnSpc>
                <a:spcPct val="150000"/>
              </a:lnSpc>
            </a:pPr>
            <a:r>
              <a:rPr lang="zh-CN" altLang="en-US" sz="2000">
                <a:solidFill>
                  <a:schemeClr val="bg1"/>
                </a:solidFill>
              </a:rPr>
              <a:t>矫治器形态-矫治器末端特殊处理</a:t>
            </a:r>
            <a:endParaRPr lang="zh-CN" altLang="en-US" sz="2000">
              <a:solidFill>
                <a:schemeClr val="bg1"/>
              </a:solidFill>
            </a:endParaRPr>
          </a:p>
          <a:p>
            <a:pPr indent="0" fontAlgn="auto">
              <a:lnSpc>
                <a:spcPct val="150000"/>
              </a:lnSpc>
            </a:pPr>
            <a:endParaRPr lang="zh-CN" altLang="en-US" sz="2000">
              <a:solidFill>
                <a:schemeClr val="bg1"/>
              </a:solidFill>
            </a:endParaRPr>
          </a:p>
          <a:p>
            <a:pPr indent="0" fontAlgn="auto">
              <a:lnSpc>
                <a:spcPct val="150000"/>
              </a:lnSpc>
            </a:pPr>
            <a:r>
              <a:rPr lang="zh-CN" altLang="en-US" sz="2000">
                <a:solidFill>
                  <a:schemeClr val="bg1"/>
                </a:solidFill>
              </a:rPr>
              <a:t>前磨牙远移时对矫治器末端进行特殊处理，前磨牙依然可以获得足够的矫治力，第二磨牙的支抗控制得到大幅提升，减少了磨牙近中移动，确保整体远移实现率。如果第二磨牙固位不足有脱套风险，建议添加附件。</a:t>
            </a:r>
            <a:endParaRPr lang="zh-CN" altLang="en-US" sz="2000">
              <a:solidFill>
                <a:schemeClr val="bg1"/>
              </a:solidFill>
            </a:endParaRPr>
          </a:p>
        </p:txBody>
      </p:sp>
      <p:pic>
        <p:nvPicPr>
          <p:cNvPr id="8" name="图片 7"/>
          <p:cNvPicPr>
            <a:picLocks noChangeAspect="1"/>
          </p:cNvPicPr>
          <p:nvPr/>
        </p:nvPicPr>
        <p:blipFill>
          <a:blip r:embed="rId2"/>
          <a:stretch>
            <a:fillRect/>
          </a:stretch>
        </p:blipFill>
        <p:spPr>
          <a:xfrm>
            <a:off x="1524000" y="4340225"/>
            <a:ext cx="3474720" cy="2202180"/>
          </a:xfrm>
          <a:prstGeom prst="rect">
            <a:avLst/>
          </a:prstGeom>
        </p:spPr>
      </p:pic>
      <p:pic>
        <p:nvPicPr>
          <p:cNvPr id="9" name="图片 8"/>
          <p:cNvPicPr>
            <a:picLocks noChangeAspect="1"/>
          </p:cNvPicPr>
          <p:nvPr/>
        </p:nvPicPr>
        <p:blipFill>
          <a:blip r:embed="rId3"/>
          <a:stretch>
            <a:fillRect/>
          </a:stretch>
        </p:blipFill>
        <p:spPr>
          <a:xfrm>
            <a:off x="6581775" y="4130040"/>
            <a:ext cx="4290060" cy="232537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grpSp>
        <p:nvGrpSpPr>
          <p:cNvPr id="2" name="组合 1"/>
          <p:cNvGrpSpPr/>
          <p:nvPr/>
        </p:nvGrpSpPr>
        <p:grpSpPr>
          <a:xfrm>
            <a:off x="514350" y="422042"/>
            <a:ext cx="5954561" cy="1110279"/>
            <a:chOff x="514350" y="422042"/>
            <a:chExt cx="5954561" cy="1110279"/>
          </a:xfrm>
        </p:grpSpPr>
        <p:pic>
          <p:nvPicPr>
            <p:cNvPr id="3" name="图片 2"/>
            <p:cNvPicPr>
              <a:picLocks noChangeAspect="1"/>
            </p:cNvPicPr>
            <p:nvPr/>
          </p:nvPicPr>
          <p:blipFill>
            <a:blip r:embed="rId1" cstate="screen"/>
            <a:stretch>
              <a:fillRect/>
            </a:stretch>
          </p:blipFill>
          <p:spPr>
            <a:xfrm>
              <a:off x="514350" y="422042"/>
              <a:ext cx="875127" cy="1110279"/>
            </a:xfrm>
            <a:prstGeom prst="rect">
              <a:avLst/>
            </a:prstGeom>
          </p:spPr>
        </p:pic>
        <p:sp>
          <p:nvSpPr>
            <p:cNvPr id="4" name="文本框 3"/>
            <p:cNvSpPr txBox="1"/>
            <p:nvPr/>
          </p:nvSpPr>
          <p:spPr>
            <a:xfrm>
              <a:off x="1389477" y="601950"/>
              <a:ext cx="4434079" cy="829945"/>
            </a:xfrm>
            <a:prstGeom prst="rect">
              <a:avLst/>
            </a:prstGeom>
            <a:noFill/>
          </p:spPr>
          <p:txBody>
            <a:bodyPr wrap="square" rtlCol="0">
              <a:spAutoFit/>
            </a:bodyPr>
            <a:lstStyle/>
            <a:p>
              <a:r>
                <a:rPr lang="en-US" altLang="zh-CN" sz="3200">
                  <a:solidFill>
                    <a:schemeClr val="bg1"/>
                  </a:solidFill>
                  <a:latin typeface="宋体" panose="02010600030101010101" pitchFamily="2" charset="-122"/>
                  <a:ea typeface="宋体" panose="02010600030101010101" pitchFamily="2" charset="-122"/>
                </a:rPr>
                <a:t>02 </a:t>
              </a:r>
              <a:r>
                <a:rPr lang="zh-CN" altLang="en-US" sz="3200">
                  <a:solidFill>
                    <a:schemeClr val="bg1"/>
                  </a:solidFill>
                  <a:sym typeface="+mn-ea"/>
                </a:rPr>
                <a:t>临床关注要点</a:t>
              </a:r>
              <a:endParaRPr lang="zh-CN" altLang="en-US" sz="1600">
                <a:solidFill>
                  <a:schemeClr val="bg1"/>
                </a:solidFill>
              </a:endParaRPr>
            </a:p>
            <a:p>
              <a:endParaRPr lang="zh-CN" altLang="en-US" sz="1600">
                <a:solidFill>
                  <a:schemeClr val="bg1"/>
                </a:solidFill>
                <a:latin typeface="宋体" panose="02010600030101010101" pitchFamily="2" charset="-122"/>
                <a:ea typeface="宋体" panose="02010600030101010101" pitchFamily="2" charset="-122"/>
              </a:endParaRPr>
            </a:p>
          </p:txBody>
        </p:sp>
        <p:cxnSp>
          <p:nvCxnSpPr>
            <p:cNvPr id="5" name="直接连接符 4"/>
            <p:cNvCxnSpPr/>
            <p:nvPr/>
          </p:nvCxnSpPr>
          <p:spPr>
            <a:xfrm>
              <a:off x="1524000" y="1224825"/>
              <a:ext cx="494491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6" name="文本框 5"/>
          <p:cNvSpPr txBox="1"/>
          <p:nvPr/>
        </p:nvSpPr>
        <p:spPr>
          <a:xfrm>
            <a:off x="1277620" y="2364740"/>
            <a:ext cx="9636760" cy="1476375"/>
          </a:xfrm>
          <a:prstGeom prst="rect">
            <a:avLst/>
          </a:prstGeom>
          <a:noFill/>
        </p:spPr>
        <p:txBody>
          <a:bodyPr wrap="square" rtlCol="0" anchor="t">
            <a:spAutoFit/>
          </a:bodyPr>
          <a:p>
            <a:pPr indent="0" fontAlgn="auto">
              <a:lnSpc>
                <a:spcPct val="150000"/>
              </a:lnSpc>
            </a:pPr>
            <a:r>
              <a:rPr lang="zh-CN" altLang="en-US" sz="2000">
                <a:solidFill>
                  <a:schemeClr val="bg1"/>
                </a:solidFill>
              </a:rPr>
              <a:t>以A8-上颌推磨牙远移，配合II类牵引病例为例。</a:t>
            </a:r>
            <a:endParaRPr lang="zh-CN" altLang="en-US" sz="2000">
              <a:solidFill>
                <a:schemeClr val="bg1"/>
              </a:solidFill>
            </a:endParaRPr>
          </a:p>
          <a:p>
            <a:pPr indent="0" fontAlgn="auto">
              <a:lnSpc>
                <a:spcPct val="150000"/>
              </a:lnSpc>
            </a:pPr>
            <a:endParaRPr lang="zh-CN" altLang="en-US" sz="2000">
              <a:solidFill>
                <a:schemeClr val="bg1"/>
              </a:solidFill>
            </a:endParaRPr>
          </a:p>
          <a:p>
            <a:pPr indent="0" fontAlgn="auto">
              <a:lnSpc>
                <a:spcPct val="150000"/>
              </a:lnSpc>
            </a:pPr>
            <a:r>
              <a:rPr lang="zh-CN" altLang="en-US" sz="2000">
                <a:solidFill>
                  <a:schemeClr val="bg1"/>
                </a:solidFill>
              </a:rPr>
              <a:t> 牙套贴合度是每个阶段的关注要点</a:t>
            </a:r>
            <a:endParaRPr lang="zh-CN" altLang="en-US" sz="2000">
              <a:solidFill>
                <a:schemeClr val="bg1"/>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pic>
        <p:nvPicPr>
          <p:cNvPr id="9" name="图片 8"/>
          <p:cNvPicPr>
            <a:picLocks noChangeAspect="1"/>
          </p:cNvPicPr>
          <p:nvPr/>
        </p:nvPicPr>
        <p:blipFill>
          <a:blip r:embed="rId1"/>
          <a:stretch>
            <a:fillRect/>
          </a:stretch>
        </p:blipFill>
        <p:spPr>
          <a:xfrm>
            <a:off x="103505" y="0"/>
            <a:ext cx="3300095" cy="1566545"/>
          </a:xfrm>
          <a:prstGeom prst="rect">
            <a:avLst/>
          </a:prstGeom>
        </p:spPr>
      </p:pic>
      <p:pic>
        <p:nvPicPr>
          <p:cNvPr id="10" name="图片 9"/>
          <p:cNvPicPr>
            <a:picLocks noChangeAspect="1"/>
          </p:cNvPicPr>
          <p:nvPr/>
        </p:nvPicPr>
        <p:blipFill>
          <a:blip r:embed="rId2"/>
          <a:stretch>
            <a:fillRect/>
          </a:stretch>
        </p:blipFill>
        <p:spPr>
          <a:xfrm>
            <a:off x="6096000" y="2398395"/>
            <a:ext cx="6002020" cy="3232150"/>
          </a:xfrm>
          <a:prstGeom prst="rect">
            <a:avLst/>
          </a:prstGeom>
        </p:spPr>
      </p:pic>
      <p:pic>
        <p:nvPicPr>
          <p:cNvPr id="11" name="图片 10"/>
          <p:cNvPicPr>
            <a:picLocks noChangeAspect="1"/>
          </p:cNvPicPr>
          <p:nvPr/>
        </p:nvPicPr>
        <p:blipFill>
          <a:blip r:embed="rId3"/>
          <a:stretch>
            <a:fillRect/>
          </a:stretch>
        </p:blipFill>
        <p:spPr>
          <a:xfrm>
            <a:off x="224155" y="1742440"/>
            <a:ext cx="5777865" cy="4937125"/>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pic>
        <p:nvPicPr>
          <p:cNvPr id="6" name="图片 5"/>
          <p:cNvPicPr>
            <a:picLocks noChangeAspect="1"/>
          </p:cNvPicPr>
          <p:nvPr/>
        </p:nvPicPr>
        <p:blipFill>
          <a:blip r:embed="rId1"/>
          <a:stretch>
            <a:fillRect/>
          </a:stretch>
        </p:blipFill>
        <p:spPr>
          <a:xfrm>
            <a:off x="80645" y="22225"/>
            <a:ext cx="3420745" cy="1479550"/>
          </a:xfrm>
          <a:prstGeom prst="rect">
            <a:avLst/>
          </a:prstGeom>
        </p:spPr>
      </p:pic>
      <p:pic>
        <p:nvPicPr>
          <p:cNvPr id="7" name="图片 6"/>
          <p:cNvPicPr>
            <a:picLocks noChangeAspect="1"/>
          </p:cNvPicPr>
          <p:nvPr/>
        </p:nvPicPr>
        <p:blipFill>
          <a:blip r:embed="rId2"/>
          <a:stretch>
            <a:fillRect/>
          </a:stretch>
        </p:blipFill>
        <p:spPr>
          <a:xfrm>
            <a:off x="0" y="1743710"/>
            <a:ext cx="957580" cy="5114290"/>
          </a:xfrm>
          <a:prstGeom prst="rect">
            <a:avLst/>
          </a:prstGeom>
        </p:spPr>
      </p:pic>
      <p:pic>
        <p:nvPicPr>
          <p:cNvPr id="8" name="图片 7"/>
          <p:cNvPicPr>
            <a:picLocks noChangeAspect="1"/>
          </p:cNvPicPr>
          <p:nvPr/>
        </p:nvPicPr>
        <p:blipFill>
          <a:blip r:embed="rId3"/>
          <a:stretch>
            <a:fillRect/>
          </a:stretch>
        </p:blipFill>
        <p:spPr>
          <a:xfrm>
            <a:off x="957580" y="1275715"/>
            <a:ext cx="3286760" cy="5645785"/>
          </a:xfrm>
          <a:prstGeom prst="rect">
            <a:avLst/>
          </a:prstGeom>
        </p:spPr>
      </p:pic>
      <p:pic>
        <p:nvPicPr>
          <p:cNvPr id="9" name="图片 8"/>
          <p:cNvPicPr>
            <a:picLocks noChangeAspect="1"/>
          </p:cNvPicPr>
          <p:nvPr/>
        </p:nvPicPr>
        <p:blipFill>
          <a:blip r:embed="rId4"/>
          <a:stretch>
            <a:fillRect/>
          </a:stretch>
        </p:blipFill>
        <p:spPr>
          <a:xfrm>
            <a:off x="4478020" y="1782445"/>
            <a:ext cx="1699260" cy="3835400"/>
          </a:xfrm>
          <a:prstGeom prst="rect">
            <a:avLst/>
          </a:prstGeom>
        </p:spPr>
      </p:pic>
      <p:pic>
        <p:nvPicPr>
          <p:cNvPr id="10" name="图片 9"/>
          <p:cNvPicPr>
            <a:picLocks noChangeAspect="1"/>
          </p:cNvPicPr>
          <p:nvPr/>
        </p:nvPicPr>
        <p:blipFill>
          <a:blip r:embed="rId5"/>
          <a:stretch>
            <a:fillRect/>
          </a:stretch>
        </p:blipFill>
        <p:spPr>
          <a:xfrm>
            <a:off x="6177280" y="1743710"/>
            <a:ext cx="5878195" cy="3897630"/>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grpSp>
        <p:nvGrpSpPr>
          <p:cNvPr id="2" name="组合 1"/>
          <p:cNvGrpSpPr/>
          <p:nvPr/>
        </p:nvGrpSpPr>
        <p:grpSpPr>
          <a:xfrm>
            <a:off x="514350" y="422042"/>
            <a:ext cx="5309206" cy="1110279"/>
            <a:chOff x="514350" y="422042"/>
            <a:chExt cx="5309206" cy="1110279"/>
          </a:xfrm>
        </p:grpSpPr>
        <p:pic>
          <p:nvPicPr>
            <p:cNvPr id="3" name="图片 2"/>
            <p:cNvPicPr>
              <a:picLocks noChangeAspect="1"/>
            </p:cNvPicPr>
            <p:nvPr/>
          </p:nvPicPr>
          <p:blipFill>
            <a:blip r:embed="rId1" cstate="screen"/>
            <a:stretch>
              <a:fillRect/>
            </a:stretch>
          </p:blipFill>
          <p:spPr>
            <a:xfrm>
              <a:off x="514350" y="422042"/>
              <a:ext cx="875127" cy="1110279"/>
            </a:xfrm>
            <a:prstGeom prst="rect">
              <a:avLst/>
            </a:prstGeom>
          </p:spPr>
        </p:pic>
        <p:sp>
          <p:nvSpPr>
            <p:cNvPr id="4" name="文本框 3"/>
            <p:cNvSpPr txBox="1"/>
            <p:nvPr/>
          </p:nvSpPr>
          <p:spPr>
            <a:xfrm>
              <a:off x="1389477" y="601950"/>
              <a:ext cx="4434079" cy="583565"/>
            </a:xfrm>
            <a:prstGeom prst="rect">
              <a:avLst/>
            </a:prstGeom>
            <a:noFill/>
          </p:spPr>
          <p:txBody>
            <a:bodyPr wrap="square" rtlCol="0">
              <a:spAutoFit/>
            </a:bodyPr>
            <a:lstStyle/>
            <a:p>
              <a:r>
                <a:rPr lang="en-US" altLang="zh-CN" sz="3200">
                  <a:solidFill>
                    <a:schemeClr val="bg1"/>
                  </a:solidFill>
                  <a:latin typeface="宋体" panose="02010600030101010101" pitchFamily="2" charset="-122"/>
                  <a:ea typeface="宋体" panose="02010600030101010101" pitchFamily="2" charset="-122"/>
                </a:rPr>
                <a:t>02</a:t>
              </a:r>
              <a:endParaRPr lang="zh-CN" altLang="en-US" sz="1600">
                <a:solidFill>
                  <a:schemeClr val="bg1"/>
                </a:solidFill>
                <a:latin typeface="宋体" panose="02010600030101010101" pitchFamily="2" charset="-122"/>
                <a:ea typeface="宋体" panose="02010600030101010101" pitchFamily="2" charset="-122"/>
              </a:endParaRPr>
            </a:p>
          </p:txBody>
        </p:sp>
      </p:grpSp>
      <p:pic>
        <p:nvPicPr>
          <p:cNvPr id="7" name="图片 6"/>
          <p:cNvPicPr>
            <a:picLocks noChangeAspect="1"/>
          </p:cNvPicPr>
          <p:nvPr/>
        </p:nvPicPr>
        <p:blipFill>
          <a:blip r:embed="rId2"/>
          <a:stretch>
            <a:fillRect/>
          </a:stretch>
        </p:blipFill>
        <p:spPr>
          <a:xfrm>
            <a:off x="1261745" y="148590"/>
            <a:ext cx="3718560" cy="6709410"/>
          </a:xfrm>
          <a:prstGeom prst="rect">
            <a:avLst/>
          </a:prstGeom>
        </p:spPr>
      </p:pic>
      <p:pic>
        <p:nvPicPr>
          <p:cNvPr id="8" name="图片 7"/>
          <p:cNvPicPr>
            <a:picLocks noChangeAspect="1"/>
          </p:cNvPicPr>
          <p:nvPr/>
        </p:nvPicPr>
        <p:blipFill>
          <a:blip r:embed="rId3"/>
          <a:stretch>
            <a:fillRect/>
          </a:stretch>
        </p:blipFill>
        <p:spPr>
          <a:xfrm>
            <a:off x="116205" y="735965"/>
            <a:ext cx="1145540" cy="6122035"/>
          </a:xfrm>
          <a:prstGeom prst="rect">
            <a:avLst/>
          </a:prstGeom>
        </p:spPr>
      </p:pic>
      <p:grpSp>
        <p:nvGrpSpPr>
          <p:cNvPr id="11" name="组合 10"/>
          <p:cNvGrpSpPr>
            <a:grpSpLocks noChangeAspect="1"/>
          </p:cNvGrpSpPr>
          <p:nvPr/>
        </p:nvGrpSpPr>
        <p:grpSpPr>
          <a:xfrm>
            <a:off x="5052695" y="1639570"/>
            <a:ext cx="6971665" cy="3728085"/>
            <a:chOff x="8309" y="3087"/>
            <a:chExt cx="9089" cy="4860"/>
          </a:xfrm>
        </p:grpSpPr>
        <p:pic>
          <p:nvPicPr>
            <p:cNvPr id="9" name="图片 8"/>
            <p:cNvPicPr>
              <a:picLocks noChangeAspect="1"/>
            </p:cNvPicPr>
            <p:nvPr/>
          </p:nvPicPr>
          <p:blipFill>
            <a:blip r:embed="rId4"/>
            <a:stretch>
              <a:fillRect/>
            </a:stretch>
          </p:blipFill>
          <p:spPr>
            <a:xfrm>
              <a:off x="10462" y="3087"/>
              <a:ext cx="6936" cy="4860"/>
            </a:xfrm>
            <a:prstGeom prst="rect">
              <a:avLst/>
            </a:prstGeom>
          </p:spPr>
        </p:pic>
        <p:pic>
          <p:nvPicPr>
            <p:cNvPr id="10" name="图片 9"/>
            <p:cNvPicPr>
              <a:picLocks noChangeAspect="1"/>
            </p:cNvPicPr>
            <p:nvPr/>
          </p:nvPicPr>
          <p:blipFill>
            <a:blip r:embed="rId5"/>
            <a:stretch>
              <a:fillRect/>
            </a:stretch>
          </p:blipFill>
          <p:spPr>
            <a:xfrm>
              <a:off x="8309" y="3087"/>
              <a:ext cx="2153" cy="4861"/>
            </a:xfrm>
            <a:prstGeom prst="rect">
              <a:avLst/>
            </a:prstGeom>
          </p:spPr>
        </p:pic>
      </p:gr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grpSp>
        <p:nvGrpSpPr>
          <p:cNvPr id="2" name="组合 1"/>
          <p:cNvGrpSpPr/>
          <p:nvPr/>
        </p:nvGrpSpPr>
        <p:grpSpPr>
          <a:xfrm>
            <a:off x="514350" y="422042"/>
            <a:ext cx="5954561" cy="1110279"/>
            <a:chOff x="514350" y="422042"/>
            <a:chExt cx="5954561" cy="1110279"/>
          </a:xfrm>
        </p:grpSpPr>
        <p:pic>
          <p:nvPicPr>
            <p:cNvPr id="3" name="图片 2"/>
            <p:cNvPicPr>
              <a:picLocks noChangeAspect="1"/>
            </p:cNvPicPr>
            <p:nvPr/>
          </p:nvPicPr>
          <p:blipFill>
            <a:blip r:embed="rId1" cstate="screen"/>
            <a:stretch>
              <a:fillRect/>
            </a:stretch>
          </p:blipFill>
          <p:spPr>
            <a:xfrm>
              <a:off x="514350" y="422042"/>
              <a:ext cx="875127" cy="1110279"/>
            </a:xfrm>
            <a:prstGeom prst="rect">
              <a:avLst/>
            </a:prstGeom>
          </p:spPr>
        </p:pic>
        <p:sp>
          <p:nvSpPr>
            <p:cNvPr id="4" name="文本框 3"/>
            <p:cNvSpPr txBox="1"/>
            <p:nvPr/>
          </p:nvSpPr>
          <p:spPr>
            <a:xfrm>
              <a:off x="1389477" y="601950"/>
              <a:ext cx="4434079" cy="583565"/>
            </a:xfrm>
            <a:prstGeom prst="rect">
              <a:avLst/>
            </a:prstGeom>
            <a:noFill/>
          </p:spPr>
          <p:txBody>
            <a:bodyPr wrap="square" rtlCol="0">
              <a:spAutoFit/>
            </a:bodyPr>
            <a:lstStyle/>
            <a:p>
              <a:r>
                <a:rPr lang="en-US" altLang="zh-CN" sz="3200">
                  <a:solidFill>
                    <a:schemeClr val="bg1"/>
                  </a:solidFill>
                  <a:latin typeface="宋体" panose="02010600030101010101" pitchFamily="2" charset="-122"/>
                  <a:ea typeface="宋体" panose="02010600030101010101" pitchFamily="2" charset="-122"/>
                </a:rPr>
                <a:t>02</a:t>
              </a:r>
              <a:endParaRPr lang="zh-CN" altLang="en-US" sz="1600">
                <a:solidFill>
                  <a:schemeClr val="bg1"/>
                </a:solidFill>
                <a:latin typeface="宋体" panose="02010600030101010101" pitchFamily="2" charset="-122"/>
                <a:ea typeface="宋体" panose="02010600030101010101" pitchFamily="2" charset="-122"/>
              </a:endParaRPr>
            </a:p>
          </p:txBody>
        </p:sp>
        <p:cxnSp>
          <p:nvCxnSpPr>
            <p:cNvPr id="5" name="直接连接符 4"/>
            <p:cNvCxnSpPr/>
            <p:nvPr/>
          </p:nvCxnSpPr>
          <p:spPr>
            <a:xfrm>
              <a:off x="1524000" y="1224825"/>
              <a:ext cx="494491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7" name="组合 6"/>
          <p:cNvGrpSpPr>
            <a:grpSpLocks noChangeAspect="1"/>
          </p:cNvGrpSpPr>
          <p:nvPr/>
        </p:nvGrpSpPr>
        <p:grpSpPr>
          <a:xfrm>
            <a:off x="116205" y="788670"/>
            <a:ext cx="5277485" cy="6069330"/>
            <a:chOff x="183" y="1159"/>
            <a:chExt cx="8384" cy="9641"/>
          </a:xfrm>
        </p:grpSpPr>
        <p:pic>
          <p:nvPicPr>
            <p:cNvPr id="6" name="图片 5"/>
            <p:cNvPicPr>
              <a:picLocks noChangeAspect="1"/>
            </p:cNvPicPr>
            <p:nvPr/>
          </p:nvPicPr>
          <p:blipFill>
            <a:blip r:embed="rId2"/>
            <a:srcRect l="45103"/>
            <a:stretch>
              <a:fillRect/>
            </a:stretch>
          </p:blipFill>
          <p:spPr>
            <a:xfrm>
              <a:off x="1987" y="1160"/>
              <a:ext cx="6581" cy="9640"/>
            </a:xfrm>
            <a:prstGeom prst="rect">
              <a:avLst/>
            </a:prstGeom>
          </p:spPr>
        </p:pic>
        <p:pic>
          <p:nvPicPr>
            <p:cNvPr id="8" name="图片 7"/>
            <p:cNvPicPr>
              <a:picLocks noChangeAspect="1"/>
            </p:cNvPicPr>
            <p:nvPr/>
          </p:nvPicPr>
          <p:blipFill>
            <a:blip r:embed="rId3"/>
            <a:stretch>
              <a:fillRect/>
            </a:stretch>
          </p:blipFill>
          <p:spPr>
            <a:xfrm>
              <a:off x="183" y="1159"/>
              <a:ext cx="1804" cy="9641"/>
            </a:xfrm>
            <a:prstGeom prst="rect">
              <a:avLst/>
            </a:prstGeom>
          </p:spPr>
        </p:pic>
      </p:grpSp>
      <p:grpSp>
        <p:nvGrpSpPr>
          <p:cNvPr id="11" name="组合 10"/>
          <p:cNvGrpSpPr>
            <a:grpSpLocks noChangeAspect="1"/>
          </p:cNvGrpSpPr>
          <p:nvPr/>
        </p:nvGrpSpPr>
        <p:grpSpPr>
          <a:xfrm>
            <a:off x="5410200" y="2195195"/>
            <a:ext cx="6781800" cy="3101340"/>
            <a:chOff x="8789" y="2736"/>
            <a:chExt cx="12841" cy="5872"/>
          </a:xfrm>
        </p:grpSpPr>
        <p:pic>
          <p:nvPicPr>
            <p:cNvPr id="10" name="图片 9"/>
            <p:cNvPicPr>
              <a:picLocks noChangeAspect="1"/>
            </p:cNvPicPr>
            <p:nvPr/>
          </p:nvPicPr>
          <p:blipFill>
            <a:blip r:embed="rId4"/>
            <a:stretch>
              <a:fillRect/>
            </a:stretch>
          </p:blipFill>
          <p:spPr>
            <a:xfrm>
              <a:off x="8789" y="2736"/>
              <a:ext cx="2601" cy="5872"/>
            </a:xfrm>
            <a:prstGeom prst="rect">
              <a:avLst/>
            </a:prstGeom>
          </p:spPr>
        </p:pic>
        <p:pic>
          <p:nvPicPr>
            <p:cNvPr id="9" name="图片 8"/>
            <p:cNvPicPr>
              <a:picLocks noChangeAspect="1"/>
            </p:cNvPicPr>
            <p:nvPr/>
          </p:nvPicPr>
          <p:blipFill>
            <a:blip r:embed="rId5"/>
            <a:stretch>
              <a:fillRect/>
            </a:stretch>
          </p:blipFill>
          <p:spPr>
            <a:xfrm>
              <a:off x="11390" y="2737"/>
              <a:ext cx="10240" cy="5871"/>
            </a:xfrm>
            <a:prstGeom prst="rect">
              <a:avLst/>
            </a:prstGeom>
          </p:spPr>
        </p:pic>
      </p:gr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grpSp>
        <p:nvGrpSpPr>
          <p:cNvPr id="2" name="组合 1"/>
          <p:cNvGrpSpPr/>
          <p:nvPr/>
        </p:nvGrpSpPr>
        <p:grpSpPr>
          <a:xfrm>
            <a:off x="514350" y="422042"/>
            <a:ext cx="5954561" cy="1110279"/>
            <a:chOff x="514350" y="422042"/>
            <a:chExt cx="5954561" cy="1110279"/>
          </a:xfrm>
        </p:grpSpPr>
        <p:pic>
          <p:nvPicPr>
            <p:cNvPr id="3" name="图片 2"/>
            <p:cNvPicPr>
              <a:picLocks noChangeAspect="1"/>
            </p:cNvPicPr>
            <p:nvPr/>
          </p:nvPicPr>
          <p:blipFill>
            <a:blip r:embed="rId1" cstate="screen"/>
            <a:stretch>
              <a:fillRect/>
            </a:stretch>
          </p:blipFill>
          <p:spPr>
            <a:xfrm>
              <a:off x="514350" y="422042"/>
              <a:ext cx="875127" cy="1110279"/>
            </a:xfrm>
            <a:prstGeom prst="rect">
              <a:avLst/>
            </a:prstGeom>
          </p:spPr>
        </p:pic>
        <p:sp>
          <p:nvSpPr>
            <p:cNvPr id="4" name="文本框 3"/>
            <p:cNvSpPr txBox="1"/>
            <p:nvPr/>
          </p:nvSpPr>
          <p:spPr>
            <a:xfrm>
              <a:off x="1389477" y="601950"/>
              <a:ext cx="4434079" cy="583565"/>
            </a:xfrm>
            <a:prstGeom prst="rect">
              <a:avLst/>
            </a:prstGeom>
            <a:noFill/>
          </p:spPr>
          <p:txBody>
            <a:bodyPr wrap="square" rtlCol="0">
              <a:spAutoFit/>
            </a:bodyPr>
            <a:lstStyle/>
            <a:p>
              <a:r>
                <a:rPr lang="en-US" altLang="zh-CN" sz="3200">
                  <a:solidFill>
                    <a:schemeClr val="bg1"/>
                  </a:solidFill>
                  <a:latin typeface="宋体" panose="02010600030101010101" pitchFamily="2" charset="-122"/>
                  <a:ea typeface="宋体" panose="02010600030101010101" pitchFamily="2" charset="-122"/>
                </a:rPr>
                <a:t>02</a:t>
              </a:r>
              <a:endParaRPr lang="zh-CN" altLang="en-US" sz="1600">
                <a:solidFill>
                  <a:schemeClr val="bg1"/>
                </a:solidFill>
                <a:latin typeface="宋体" panose="02010600030101010101" pitchFamily="2" charset="-122"/>
                <a:ea typeface="宋体" panose="02010600030101010101" pitchFamily="2" charset="-122"/>
              </a:endParaRPr>
            </a:p>
          </p:txBody>
        </p:sp>
        <p:cxnSp>
          <p:nvCxnSpPr>
            <p:cNvPr id="5" name="直接连接符 4"/>
            <p:cNvCxnSpPr/>
            <p:nvPr/>
          </p:nvCxnSpPr>
          <p:spPr>
            <a:xfrm>
              <a:off x="1524000" y="1224825"/>
              <a:ext cx="494491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6" name="图片 5"/>
          <p:cNvPicPr>
            <a:picLocks noChangeAspect="1"/>
          </p:cNvPicPr>
          <p:nvPr/>
        </p:nvPicPr>
        <p:blipFill>
          <a:blip r:embed="rId2"/>
          <a:stretch>
            <a:fillRect/>
          </a:stretch>
        </p:blipFill>
        <p:spPr>
          <a:xfrm>
            <a:off x="1261745" y="167005"/>
            <a:ext cx="4609465" cy="6690995"/>
          </a:xfrm>
          <a:prstGeom prst="rect">
            <a:avLst/>
          </a:prstGeom>
        </p:spPr>
      </p:pic>
      <p:pic>
        <p:nvPicPr>
          <p:cNvPr id="8" name="图片 7"/>
          <p:cNvPicPr>
            <a:picLocks noChangeAspect="1"/>
          </p:cNvPicPr>
          <p:nvPr/>
        </p:nvPicPr>
        <p:blipFill>
          <a:blip r:embed="rId3"/>
          <a:stretch>
            <a:fillRect/>
          </a:stretch>
        </p:blipFill>
        <p:spPr>
          <a:xfrm>
            <a:off x="116205" y="735965"/>
            <a:ext cx="1145540" cy="6122035"/>
          </a:xfrm>
          <a:prstGeom prst="rect">
            <a:avLst/>
          </a:prstGeom>
        </p:spPr>
      </p:pic>
      <p:grpSp>
        <p:nvGrpSpPr>
          <p:cNvPr id="9" name="组合 8"/>
          <p:cNvGrpSpPr>
            <a:grpSpLocks noChangeAspect="1"/>
          </p:cNvGrpSpPr>
          <p:nvPr/>
        </p:nvGrpSpPr>
        <p:grpSpPr>
          <a:xfrm>
            <a:off x="5871210" y="2326640"/>
            <a:ext cx="6290945" cy="2799715"/>
            <a:chOff x="9246" y="3456"/>
            <a:chExt cx="10977" cy="4885"/>
          </a:xfrm>
        </p:grpSpPr>
        <p:pic>
          <p:nvPicPr>
            <p:cNvPr id="10" name="图片 9"/>
            <p:cNvPicPr>
              <a:picLocks noChangeAspect="1"/>
            </p:cNvPicPr>
            <p:nvPr/>
          </p:nvPicPr>
          <p:blipFill>
            <a:blip r:embed="rId4"/>
            <a:stretch>
              <a:fillRect/>
            </a:stretch>
          </p:blipFill>
          <p:spPr>
            <a:xfrm>
              <a:off x="9246" y="3457"/>
              <a:ext cx="2163" cy="4884"/>
            </a:xfrm>
            <a:prstGeom prst="rect">
              <a:avLst/>
            </a:prstGeom>
          </p:spPr>
        </p:pic>
        <p:pic>
          <p:nvPicPr>
            <p:cNvPr id="7" name="图片 6"/>
            <p:cNvPicPr>
              <a:picLocks noChangeAspect="1"/>
            </p:cNvPicPr>
            <p:nvPr/>
          </p:nvPicPr>
          <p:blipFill>
            <a:blip r:embed="rId5"/>
            <a:stretch>
              <a:fillRect/>
            </a:stretch>
          </p:blipFill>
          <p:spPr>
            <a:xfrm>
              <a:off x="11409" y="3456"/>
              <a:ext cx="8815" cy="4885"/>
            </a:xfrm>
            <a:prstGeom prst="rect">
              <a:avLst/>
            </a:prstGeom>
          </p:spPr>
        </p:pic>
      </p:gr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grpSp>
        <p:nvGrpSpPr>
          <p:cNvPr id="2" name="组合 1"/>
          <p:cNvGrpSpPr/>
          <p:nvPr/>
        </p:nvGrpSpPr>
        <p:grpSpPr>
          <a:xfrm>
            <a:off x="514350" y="422042"/>
            <a:ext cx="5954561" cy="1110279"/>
            <a:chOff x="514350" y="422042"/>
            <a:chExt cx="5954561" cy="1110279"/>
          </a:xfrm>
        </p:grpSpPr>
        <p:pic>
          <p:nvPicPr>
            <p:cNvPr id="3" name="图片 2"/>
            <p:cNvPicPr>
              <a:picLocks noChangeAspect="1"/>
            </p:cNvPicPr>
            <p:nvPr/>
          </p:nvPicPr>
          <p:blipFill>
            <a:blip r:embed="rId1" cstate="screen"/>
            <a:stretch>
              <a:fillRect/>
            </a:stretch>
          </p:blipFill>
          <p:spPr>
            <a:xfrm>
              <a:off x="514350" y="422042"/>
              <a:ext cx="875127" cy="1110279"/>
            </a:xfrm>
            <a:prstGeom prst="rect">
              <a:avLst/>
            </a:prstGeom>
          </p:spPr>
        </p:pic>
        <p:sp>
          <p:nvSpPr>
            <p:cNvPr id="4" name="文本框 3"/>
            <p:cNvSpPr txBox="1"/>
            <p:nvPr/>
          </p:nvSpPr>
          <p:spPr>
            <a:xfrm>
              <a:off x="1389477" y="601950"/>
              <a:ext cx="4434079" cy="583565"/>
            </a:xfrm>
            <a:prstGeom prst="rect">
              <a:avLst/>
            </a:prstGeom>
            <a:noFill/>
          </p:spPr>
          <p:txBody>
            <a:bodyPr wrap="square" rtlCol="0">
              <a:spAutoFit/>
            </a:bodyPr>
            <a:lstStyle/>
            <a:p>
              <a:r>
                <a:rPr lang="en-US" altLang="zh-CN" sz="3200">
                  <a:solidFill>
                    <a:schemeClr val="bg1"/>
                  </a:solidFill>
                  <a:latin typeface="宋体" panose="02010600030101010101" pitchFamily="2" charset="-122"/>
                  <a:ea typeface="宋体" panose="02010600030101010101" pitchFamily="2" charset="-122"/>
                </a:rPr>
                <a:t>02</a:t>
              </a:r>
              <a:endParaRPr lang="zh-CN" altLang="en-US" sz="1600">
                <a:solidFill>
                  <a:schemeClr val="bg1"/>
                </a:solidFill>
                <a:latin typeface="宋体" panose="02010600030101010101" pitchFamily="2" charset="-122"/>
                <a:ea typeface="宋体" panose="02010600030101010101" pitchFamily="2" charset="-122"/>
              </a:endParaRPr>
            </a:p>
          </p:txBody>
        </p:sp>
        <p:cxnSp>
          <p:nvCxnSpPr>
            <p:cNvPr id="5" name="直接连接符 4"/>
            <p:cNvCxnSpPr/>
            <p:nvPr/>
          </p:nvCxnSpPr>
          <p:spPr>
            <a:xfrm>
              <a:off x="1524000" y="1224825"/>
              <a:ext cx="494491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6" name="图片 5"/>
          <p:cNvPicPr>
            <a:picLocks noChangeAspect="1"/>
          </p:cNvPicPr>
          <p:nvPr/>
        </p:nvPicPr>
        <p:blipFill>
          <a:blip r:embed="rId2"/>
          <a:stretch>
            <a:fillRect/>
          </a:stretch>
        </p:blipFill>
        <p:spPr>
          <a:xfrm>
            <a:off x="1261745" y="175260"/>
            <a:ext cx="4892675" cy="6682740"/>
          </a:xfrm>
          <a:prstGeom prst="rect">
            <a:avLst/>
          </a:prstGeom>
        </p:spPr>
      </p:pic>
      <p:pic>
        <p:nvPicPr>
          <p:cNvPr id="8" name="图片 7"/>
          <p:cNvPicPr>
            <a:picLocks noChangeAspect="1"/>
          </p:cNvPicPr>
          <p:nvPr/>
        </p:nvPicPr>
        <p:blipFill>
          <a:blip r:embed="rId3"/>
          <a:stretch>
            <a:fillRect/>
          </a:stretch>
        </p:blipFill>
        <p:spPr>
          <a:xfrm>
            <a:off x="116205" y="735965"/>
            <a:ext cx="1145540" cy="6122035"/>
          </a:xfrm>
          <a:prstGeom prst="rect">
            <a:avLst/>
          </a:prstGeom>
        </p:spPr>
      </p:pic>
      <p:grpSp>
        <p:nvGrpSpPr>
          <p:cNvPr id="9" name="组合 8"/>
          <p:cNvGrpSpPr>
            <a:grpSpLocks noChangeAspect="1"/>
          </p:cNvGrpSpPr>
          <p:nvPr/>
        </p:nvGrpSpPr>
        <p:grpSpPr>
          <a:xfrm>
            <a:off x="6154420" y="2647950"/>
            <a:ext cx="6004560" cy="2478405"/>
            <a:chOff x="9692" y="3665"/>
            <a:chExt cx="10680" cy="4408"/>
          </a:xfrm>
        </p:grpSpPr>
        <p:pic>
          <p:nvPicPr>
            <p:cNvPr id="10" name="图片 9"/>
            <p:cNvPicPr>
              <a:picLocks noChangeAspect="1"/>
            </p:cNvPicPr>
            <p:nvPr/>
          </p:nvPicPr>
          <p:blipFill>
            <a:blip r:embed="rId4"/>
            <a:stretch>
              <a:fillRect/>
            </a:stretch>
          </p:blipFill>
          <p:spPr>
            <a:xfrm>
              <a:off x="9692" y="3665"/>
              <a:ext cx="1952" cy="4408"/>
            </a:xfrm>
            <a:prstGeom prst="rect">
              <a:avLst/>
            </a:prstGeom>
          </p:spPr>
        </p:pic>
        <p:pic>
          <p:nvPicPr>
            <p:cNvPr id="7" name="图片 6"/>
            <p:cNvPicPr>
              <a:picLocks noChangeAspect="1"/>
            </p:cNvPicPr>
            <p:nvPr/>
          </p:nvPicPr>
          <p:blipFill>
            <a:blip r:embed="rId5"/>
            <a:stretch>
              <a:fillRect/>
            </a:stretch>
          </p:blipFill>
          <p:spPr>
            <a:xfrm>
              <a:off x="11644" y="3665"/>
              <a:ext cx="8728" cy="4408"/>
            </a:xfrm>
            <a:prstGeom prst="rect">
              <a:avLst/>
            </a:prstGeom>
          </p:spPr>
        </p:pic>
      </p:gr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grpSp>
        <p:nvGrpSpPr>
          <p:cNvPr id="2" name="组合 1"/>
          <p:cNvGrpSpPr/>
          <p:nvPr/>
        </p:nvGrpSpPr>
        <p:grpSpPr>
          <a:xfrm>
            <a:off x="514350" y="422042"/>
            <a:ext cx="5954561" cy="1110279"/>
            <a:chOff x="514350" y="422042"/>
            <a:chExt cx="5954561" cy="1110279"/>
          </a:xfrm>
        </p:grpSpPr>
        <p:pic>
          <p:nvPicPr>
            <p:cNvPr id="3" name="图片 2"/>
            <p:cNvPicPr>
              <a:picLocks noChangeAspect="1"/>
            </p:cNvPicPr>
            <p:nvPr/>
          </p:nvPicPr>
          <p:blipFill>
            <a:blip r:embed="rId1" cstate="screen"/>
            <a:stretch>
              <a:fillRect/>
            </a:stretch>
          </p:blipFill>
          <p:spPr>
            <a:xfrm>
              <a:off x="514350" y="422042"/>
              <a:ext cx="875127" cy="1110279"/>
            </a:xfrm>
            <a:prstGeom prst="rect">
              <a:avLst/>
            </a:prstGeom>
          </p:spPr>
        </p:pic>
        <p:sp>
          <p:nvSpPr>
            <p:cNvPr id="4" name="文本框 3"/>
            <p:cNvSpPr txBox="1"/>
            <p:nvPr/>
          </p:nvSpPr>
          <p:spPr>
            <a:xfrm>
              <a:off x="1389477" y="601950"/>
              <a:ext cx="4434079" cy="583565"/>
            </a:xfrm>
            <a:prstGeom prst="rect">
              <a:avLst/>
            </a:prstGeom>
            <a:noFill/>
          </p:spPr>
          <p:txBody>
            <a:bodyPr wrap="square" rtlCol="0">
              <a:spAutoFit/>
            </a:bodyPr>
            <a:lstStyle/>
            <a:p>
              <a:r>
                <a:rPr lang="en-US" altLang="zh-CN" sz="3200">
                  <a:solidFill>
                    <a:schemeClr val="bg1"/>
                  </a:solidFill>
                  <a:latin typeface="宋体" panose="02010600030101010101" pitchFamily="2" charset="-122"/>
                  <a:ea typeface="宋体" panose="02010600030101010101" pitchFamily="2" charset="-122"/>
                </a:rPr>
                <a:t>02</a:t>
              </a:r>
              <a:endParaRPr lang="zh-CN" altLang="en-US" sz="1600">
                <a:solidFill>
                  <a:schemeClr val="bg1"/>
                </a:solidFill>
                <a:latin typeface="宋体" panose="02010600030101010101" pitchFamily="2" charset="-122"/>
                <a:ea typeface="宋体" panose="02010600030101010101" pitchFamily="2" charset="-122"/>
              </a:endParaRPr>
            </a:p>
          </p:txBody>
        </p:sp>
        <p:cxnSp>
          <p:nvCxnSpPr>
            <p:cNvPr id="5" name="直接连接符 4"/>
            <p:cNvCxnSpPr/>
            <p:nvPr/>
          </p:nvCxnSpPr>
          <p:spPr>
            <a:xfrm>
              <a:off x="1524000" y="1224825"/>
              <a:ext cx="494491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4" name="组合 13"/>
          <p:cNvGrpSpPr>
            <a:grpSpLocks noChangeAspect="1"/>
          </p:cNvGrpSpPr>
          <p:nvPr/>
        </p:nvGrpSpPr>
        <p:grpSpPr>
          <a:xfrm>
            <a:off x="259080" y="40640"/>
            <a:ext cx="7865745" cy="6817360"/>
            <a:chOff x="408" y="1163"/>
            <a:chExt cx="11119" cy="9637"/>
          </a:xfrm>
        </p:grpSpPr>
        <p:pic>
          <p:nvPicPr>
            <p:cNvPr id="8" name="图片 7"/>
            <p:cNvPicPr>
              <a:picLocks noChangeAspect="1"/>
            </p:cNvPicPr>
            <p:nvPr/>
          </p:nvPicPr>
          <p:blipFill>
            <a:blip r:embed="rId2"/>
            <a:stretch>
              <a:fillRect/>
            </a:stretch>
          </p:blipFill>
          <p:spPr>
            <a:xfrm>
              <a:off x="408" y="1910"/>
              <a:ext cx="1663" cy="8890"/>
            </a:xfrm>
            <a:prstGeom prst="rect">
              <a:avLst/>
            </a:prstGeom>
          </p:spPr>
        </p:pic>
        <p:pic>
          <p:nvPicPr>
            <p:cNvPr id="12" name="图片 11"/>
            <p:cNvPicPr>
              <a:picLocks noChangeAspect="1"/>
            </p:cNvPicPr>
            <p:nvPr/>
          </p:nvPicPr>
          <p:blipFill>
            <a:blip r:embed="rId3"/>
            <a:stretch>
              <a:fillRect/>
            </a:stretch>
          </p:blipFill>
          <p:spPr>
            <a:xfrm>
              <a:off x="2071" y="1163"/>
              <a:ext cx="9457" cy="9637"/>
            </a:xfrm>
            <a:prstGeom prst="rect">
              <a:avLst/>
            </a:prstGeom>
          </p:spPr>
        </p:pic>
      </p:gr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grpSp>
        <p:nvGrpSpPr>
          <p:cNvPr id="2" name="组合 1"/>
          <p:cNvGrpSpPr/>
          <p:nvPr/>
        </p:nvGrpSpPr>
        <p:grpSpPr>
          <a:xfrm>
            <a:off x="514350" y="422042"/>
            <a:ext cx="5954561" cy="1110279"/>
            <a:chOff x="514350" y="422042"/>
            <a:chExt cx="5954561" cy="1110279"/>
          </a:xfrm>
        </p:grpSpPr>
        <p:pic>
          <p:nvPicPr>
            <p:cNvPr id="3" name="图片 2"/>
            <p:cNvPicPr>
              <a:picLocks noChangeAspect="1"/>
            </p:cNvPicPr>
            <p:nvPr/>
          </p:nvPicPr>
          <p:blipFill>
            <a:blip r:embed="rId1" cstate="screen"/>
            <a:stretch>
              <a:fillRect/>
            </a:stretch>
          </p:blipFill>
          <p:spPr>
            <a:xfrm>
              <a:off x="514350" y="422042"/>
              <a:ext cx="875127" cy="1110279"/>
            </a:xfrm>
            <a:prstGeom prst="rect">
              <a:avLst/>
            </a:prstGeom>
          </p:spPr>
        </p:pic>
        <p:sp>
          <p:nvSpPr>
            <p:cNvPr id="4" name="文本框 3"/>
            <p:cNvSpPr txBox="1"/>
            <p:nvPr/>
          </p:nvSpPr>
          <p:spPr>
            <a:xfrm>
              <a:off x="1389477" y="601950"/>
              <a:ext cx="4434079" cy="583565"/>
            </a:xfrm>
            <a:prstGeom prst="rect">
              <a:avLst/>
            </a:prstGeom>
            <a:noFill/>
          </p:spPr>
          <p:txBody>
            <a:bodyPr wrap="square" rtlCol="0">
              <a:spAutoFit/>
            </a:bodyPr>
            <a:lstStyle/>
            <a:p>
              <a:r>
                <a:rPr lang="en-US" altLang="zh-CN" sz="3200">
                  <a:solidFill>
                    <a:schemeClr val="bg1"/>
                  </a:solidFill>
                  <a:latin typeface="宋体" panose="02010600030101010101" pitchFamily="2" charset="-122"/>
                  <a:ea typeface="宋体" panose="02010600030101010101" pitchFamily="2" charset="-122"/>
                </a:rPr>
                <a:t>02</a:t>
              </a:r>
              <a:endParaRPr lang="zh-CN" altLang="en-US" sz="1600">
                <a:solidFill>
                  <a:schemeClr val="bg1"/>
                </a:solidFill>
                <a:latin typeface="宋体" panose="02010600030101010101" pitchFamily="2" charset="-122"/>
                <a:ea typeface="宋体" panose="02010600030101010101" pitchFamily="2" charset="-122"/>
              </a:endParaRPr>
            </a:p>
          </p:txBody>
        </p:sp>
        <p:cxnSp>
          <p:nvCxnSpPr>
            <p:cNvPr id="5" name="直接连接符 4"/>
            <p:cNvCxnSpPr/>
            <p:nvPr/>
          </p:nvCxnSpPr>
          <p:spPr>
            <a:xfrm>
              <a:off x="1524000" y="1224825"/>
              <a:ext cx="494491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10" name="图片 9"/>
          <p:cNvPicPr>
            <a:picLocks noChangeAspect="1"/>
          </p:cNvPicPr>
          <p:nvPr/>
        </p:nvPicPr>
        <p:blipFill>
          <a:blip r:embed="rId2"/>
          <a:stretch>
            <a:fillRect/>
          </a:stretch>
        </p:blipFill>
        <p:spPr>
          <a:xfrm>
            <a:off x="351790" y="2068195"/>
            <a:ext cx="1682750" cy="3801110"/>
          </a:xfrm>
          <a:prstGeom prst="rect">
            <a:avLst/>
          </a:prstGeom>
        </p:spPr>
      </p:pic>
      <p:pic>
        <p:nvPicPr>
          <p:cNvPr id="13" name="图片 12"/>
          <p:cNvPicPr>
            <a:picLocks noChangeAspect="1"/>
          </p:cNvPicPr>
          <p:nvPr/>
        </p:nvPicPr>
        <p:blipFill>
          <a:blip r:embed="rId3"/>
          <a:stretch>
            <a:fillRect/>
          </a:stretch>
        </p:blipFill>
        <p:spPr>
          <a:xfrm>
            <a:off x="2034540" y="2068195"/>
            <a:ext cx="9693910" cy="3801110"/>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grpSp>
        <p:nvGrpSpPr>
          <p:cNvPr id="2" name="组合 1"/>
          <p:cNvGrpSpPr/>
          <p:nvPr/>
        </p:nvGrpSpPr>
        <p:grpSpPr>
          <a:xfrm>
            <a:off x="514350" y="422042"/>
            <a:ext cx="5954561" cy="1110279"/>
            <a:chOff x="514350" y="422042"/>
            <a:chExt cx="5954561" cy="1110279"/>
          </a:xfrm>
        </p:grpSpPr>
        <p:pic>
          <p:nvPicPr>
            <p:cNvPr id="3" name="图片 2"/>
            <p:cNvPicPr>
              <a:picLocks noChangeAspect="1"/>
            </p:cNvPicPr>
            <p:nvPr/>
          </p:nvPicPr>
          <p:blipFill>
            <a:blip r:embed="rId1" cstate="screen"/>
            <a:stretch>
              <a:fillRect/>
            </a:stretch>
          </p:blipFill>
          <p:spPr>
            <a:xfrm>
              <a:off x="514350" y="422042"/>
              <a:ext cx="875127" cy="1110279"/>
            </a:xfrm>
            <a:prstGeom prst="rect">
              <a:avLst/>
            </a:prstGeom>
          </p:spPr>
        </p:pic>
        <p:sp>
          <p:nvSpPr>
            <p:cNvPr id="4" name="文本框 3"/>
            <p:cNvSpPr txBox="1"/>
            <p:nvPr/>
          </p:nvSpPr>
          <p:spPr>
            <a:xfrm>
              <a:off x="1389477" y="601950"/>
              <a:ext cx="4434079" cy="583565"/>
            </a:xfrm>
            <a:prstGeom prst="rect">
              <a:avLst/>
            </a:prstGeom>
            <a:noFill/>
          </p:spPr>
          <p:txBody>
            <a:bodyPr wrap="square" rtlCol="0">
              <a:spAutoFit/>
            </a:bodyPr>
            <a:lstStyle/>
            <a:p>
              <a:r>
                <a:rPr lang="en-US" altLang="zh-CN" sz="3200">
                  <a:solidFill>
                    <a:schemeClr val="bg1"/>
                  </a:solidFill>
                  <a:latin typeface="宋体" panose="02010600030101010101" pitchFamily="2" charset="-122"/>
                  <a:ea typeface="宋体" panose="02010600030101010101" pitchFamily="2" charset="-122"/>
                </a:rPr>
                <a:t>02</a:t>
              </a:r>
              <a:endParaRPr lang="zh-CN" altLang="en-US" sz="1600">
                <a:solidFill>
                  <a:schemeClr val="bg1"/>
                </a:solidFill>
                <a:latin typeface="宋体" panose="02010600030101010101" pitchFamily="2" charset="-122"/>
                <a:ea typeface="宋体" panose="02010600030101010101" pitchFamily="2" charset="-122"/>
              </a:endParaRPr>
            </a:p>
          </p:txBody>
        </p:sp>
        <p:cxnSp>
          <p:nvCxnSpPr>
            <p:cNvPr id="5" name="直接连接符 4"/>
            <p:cNvCxnSpPr/>
            <p:nvPr/>
          </p:nvCxnSpPr>
          <p:spPr>
            <a:xfrm>
              <a:off x="1524000" y="1224825"/>
              <a:ext cx="494491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7" name="图片 6"/>
          <p:cNvPicPr>
            <a:picLocks noChangeAspect="1"/>
          </p:cNvPicPr>
          <p:nvPr/>
        </p:nvPicPr>
        <p:blipFill>
          <a:blip r:embed="rId2"/>
          <a:stretch>
            <a:fillRect/>
          </a:stretch>
        </p:blipFill>
        <p:spPr>
          <a:xfrm>
            <a:off x="1151255" y="46355"/>
            <a:ext cx="3815080" cy="6811645"/>
          </a:xfrm>
          <a:prstGeom prst="rect">
            <a:avLst/>
          </a:prstGeom>
        </p:spPr>
      </p:pic>
      <p:pic>
        <p:nvPicPr>
          <p:cNvPr id="8" name="图片 7"/>
          <p:cNvPicPr>
            <a:picLocks noChangeAspect="1"/>
          </p:cNvPicPr>
          <p:nvPr/>
        </p:nvPicPr>
        <p:blipFill>
          <a:blip r:embed="rId3"/>
          <a:stretch>
            <a:fillRect/>
          </a:stretch>
        </p:blipFill>
        <p:spPr>
          <a:xfrm>
            <a:off x="0" y="704215"/>
            <a:ext cx="1151255" cy="6153785"/>
          </a:xfrm>
          <a:prstGeom prst="rect">
            <a:avLst/>
          </a:prstGeom>
        </p:spPr>
      </p:pic>
      <p:pic>
        <p:nvPicPr>
          <p:cNvPr id="10" name="图片 9"/>
          <p:cNvPicPr>
            <a:picLocks noChangeAspect="1"/>
          </p:cNvPicPr>
          <p:nvPr/>
        </p:nvPicPr>
        <p:blipFill>
          <a:blip r:embed="rId4"/>
          <a:stretch>
            <a:fillRect/>
          </a:stretch>
        </p:blipFill>
        <p:spPr>
          <a:xfrm>
            <a:off x="6913880" y="3585845"/>
            <a:ext cx="4945380" cy="602615"/>
          </a:xfrm>
          <a:prstGeom prst="rect">
            <a:avLst/>
          </a:prstGeom>
        </p:spPr>
      </p:pic>
      <p:pic>
        <p:nvPicPr>
          <p:cNvPr id="11" name="图片 10"/>
          <p:cNvPicPr>
            <a:picLocks noChangeAspect="1"/>
          </p:cNvPicPr>
          <p:nvPr/>
        </p:nvPicPr>
        <p:blipFill>
          <a:blip r:embed="rId5"/>
          <a:stretch>
            <a:fillRect/>
          </a:stretch>
        </p:blipFill>
        <p:spPr>
          <a:xfrm>
            <a:off x="5742940" y="2647895"/>
            <a:ext cx="1097568" cy="2478548"/>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pic>
        <p:nvPicPr>
          <p:cNvPr id="6" name="图片 5"/>
          <p:cNvPicPr>
            <a:picLocks noChangeAspect="1"/>
          </p:cNvPicPr>
          <p:nvPr/>
        </p:nvPicPr>
        <p:blipFill>
          <a:blip r:embed="rId1" cstate="screen"/>
          <a:stretch>
            <a:fillRect/>
          </a:stretch>
        </p:blipFill>
        <p:spPr>
          <a:xfrm>
            <a:off x="764345" y="752952"/>
            <a:ext cx="4353111" cy="5522819"/>
          </a:xfrm>
          <a:prstGeom prst="rect">
            <a:avLst/>
          </a:prstGeom>
        </p:spPr>
      </p:pic>
      <p:sp>
        <p:nvSpPr>
          <p:cNvPr id="7" name="文本框 6"/>
          <p:cNvSpPr txBox="1"/>
          <p:nvPr/>
        </p:nvSpPr>
        <p:spPr>
          <a:xfrm>
            <a:off x="5688956" y="2176314"/>
            <a:ext cx="4353111" cy="1027204"/>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4800" b="1" i="0" u="none" strike="noStrike" kern="1200" cap="none" spc="0" normalizeH="0" baseline="0" noProof="0">
                <a:ln>
                  <a:noFill/>
                </a:ln>
                <a:solidFill>
                  <a:prstClr val="white"/>
                </a:solidFill>
                <a:effectLst/>
                <a:uLnTx/>
                <a:uFillTx/>
                <a:latin typeface="宋体" panose="02010600030101010101" pitchFamily="2" charset="-122"/>
                <a:ea typeface="宋体" panose="02010600030101010101" pitchFamily="2" charset="-122"/>
                <a:cs typeface="+mn-cs"/>
              </a:rPr>
              <a:t>谢谢观看</a:t>
            </a:r>
            <a:endParaRPr kumimoji="0" lang="zh-CN" altLang="en-US" sz="4800" b="1" i="0" u="none" strike="noStrike" kern="1200" cap="none" spc="0" normalizeH="0" baseline="0" noProof="0">
              <a:ln>
                <a:noFill/>
              </a:ln>
              <a:solidFill>
                <a:prstClr val="white"/>
              </a:solidFill>
              <a:effectLst/>
              <a:uLnTx/>
              <a:uFillTx/>
              <a:latin typeface="宋体" panose="02010600030101010101" pitchFamily="2" charset="-122"/>
              <a:ea typeface="宋体" panose="02010600030101010101" pitchFamily="2" charset="-122"/>
              <a:cs typeface="+mn-cs"/>
            </a:endParaRPr>
          </a:p>
        </p:txBody>
      </p:sp>
    </p:spTree>
  </p:cSld>
  <p:clrMapOvr>
    <a:masterClrMapping/>
  </p:clrMapOvr>
</p:sld>
</file>

<file path=ppt/tags/tag1.xml><?xml version="1.0" encoding="utf-8"?>
<p:tagLst xmlns:p="http://schemas.openxmlformats.org/presentationml/2006/main">
  <p:tag name="TABLE_ENDDRAG_ORIGIN_RECT" val="802*268"/>
  <p:tag name="TABLE_ENDDRAG_RECT" val="90*120*802*268"/>
</p:tagLst>
</file>

<file path=ppt/tags/tag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xml><?xml version="1.0" encoding="utf-8"?>
<p:tagLst xmlns:p="http://schemas.openxmlformats.org/presentationml/2006/main">
  <p:tag name="KSO_WM_UNIT_SUBTYPE" val="v"/>
  <p:tag name="KSO_WM_TEMPLATE_CATEGORY" val="chip"/>
  <p:tag name="KSO_WM_TEMPLATE_INDEX" val="20225221"/>
  <p:tag name="KSO_WM_UNIT_TYPE" val="i"/>
  <p:tag name="KSO_WM_UNIT_INDEX" val="1"/>
  <p:tag name="KSO_WM_UNIT_ID" val="chip20225221_2*i*1"/>
  <p:tag name="KSO_WM_BEAUTIFY_FLAG" val="#wm#"/>
  <p:tag name="KSO_WM_TAG_VERSION" val="1.0"/>
  <p:tag name="KSO_WM_CHIP_GROUPID" val="62ea28aa295c1bf6da6a2397"/>
  <p:tag name="KSO_WM_CHIP_XID" val="62ea28ab295c1bf6da6a23a3"/>
  <p:tag name="KSO_WM_UNIT_DEC_AREA_ID" val="e555500f612e41fda88d9d06a211b1c0"/>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13bc92c361304430b5ef0ddf894d4b08"/>
  <p:tag name="KSO_WM_SLIDE_BACKGROUND_TYPE" val="general"/>
  <p:tag name="WM_BEAUTIFY_SHAPE_IDENTITY" val="{82640a75-8962-47d1-8299-302eb679ef3c}"/>
</p:tagLst>
</file>

<file path=ppt/tags/tag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2.xml><?xml version="1.0" encoding="utf-8"?>
<p:tagLst xmlns:p="http://schemas.openxmlformats.org/presentationml/2006/main">
  <p:tag name="TABLE_ENDDRAG_ORIGIN_RECT" val="899*403"/>
  <p:tag name="TABLE_ENDDRAG_RECT" val="32*136*899*403"/>
</p:tagLst>
</file>

<file path=ppt/tags/tag13.xml><?xml version="1.0" encoding="utf-8"?>
<p:tagLst xmlns:p="http://schemas.openxmlformats.org/presentationml/2006/main">
  <p:tag name="commondata" val="eyJjb3VudCI6NzMsImhkaWQiOiJhNzJkOTI4NDJhODUwMGEyNWRiYWY3YTI3MDJmMjFhOSIsInVzZXJDb3VudCI6NzN9"/>
  <p:tag name="resource_record_key" val="{&quot;13&quot;:[1995123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2722</Words>
  <Application>WPS 演示</Application>
  <PresentationFormat>宽屏</PresentationFormat>
  <Paragraphs>291</Paragraphs>
  <Slides>42</Slides>
  <Notes>0</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42</vt:i4>
      </vt:variant>
    </vt:vector>
  </HeadingPairs>
  <TitlesOfParts>
    <vt:vector size="54" baseType="lpstr">
      <vt:lpstr>Arial</vt:lpstr>
      <vt:lpstr>宋体</vt:lpstr>
      <vt:lpstr>Wingdings</vt:lpstr>
      <vt:lpstr>宋体</vt:lpstr>
      <vt:lpstr>汉仪中简黑简</vt:lpstr>
      <vt:lpstr>黑体</vt:lpstr>
      <vt:lpstr>微软雅黑</vt:lpstr>
      <vt:lpstr>Arial Unicode MS</vt:lpstr>
      <vt:lpstr>Calibri</vt:lpstr>
      <vt:lpstr>黑体</vt:lpstr>
      <vt:lpstr>Arial</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幼儿园大哥大</cp:lastModifiedBy>
  <cp:revision>103</cp:revision>
  <dcterms:created xsi:type="dcterms:W3CDTF">2019-12-12T12:44:00Z</dcterms:created>
  <dcterms:modified xsi:type="dcterms:W3CDTF">2025-03-17T00:11:43Z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2052-12.1.0.20305</vt:lpwstr>
  </property>
  <property fmtid="{D5CDD505-2E9C-101B-9397-08002B2CF9AE}" pid="3" name="KSOTemplateUUID">
    <vt:lpwstr>v1.0_mb_0ZJFAk/LKwHhaoyYE+4jvg==</vt:lpwstr>
  </property>
  <property fmtid="{D5CDD505-2E9C-101B-9397-08002B2CF9AE}" pid="4" name="ICV">
    <vt:lpwstr>4B07190FF5834128867492D7E9A5B873_11</vt:lpwstr>
  </property>
</Properties>
</file>